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56" r:id="rId5"/>
    <p:sldId id="257" r:id="rId6"/>
    <p:sldId id="258" r:id="rId7"/>
    <p:sldId id="259" r:id="rId8"/>
    <p:sldId id="276" r:id="rId9"/>
    <p:sldId id="278" r:id="rId10"/>
    <p:sldId id="277" r:id="rId11"/>
    <p:sldId id="260" r:id="rId12"/>
    <p:sldId id="262" r:id="rId13"/>
    <p:sldId id="263"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86432" autoAdjust="0"/>
  </p:normalViewPr>
  <p:slideViewPr>
    <p:cSldViewPr snapToGrid="0">
      <p:cViewPr varScale="1">
        <p:scale>
          <a:sx n="106" d="100"/>
          <a:sy n="106" d="100"/>
        </p:scale>
        <p:origin x="136" y="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6/27/2023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6/27/2023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13.xml"/><Relationship Id="rId1" Type="http://schemas.openxmlformats.org/officeDocument/2006/relationships/video" Target="https://www.youtube.com/embed/OdlNM96sHio?feature=oembe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cuemath.com/algebra/objective-function/"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1327759"/>
            <a:ext cx="4989628" cy="1929505"/>
          </a:xfrm>
        </p:spPr>
        <p:txBody>
          <a:bodyPr/>
          <a:lstStyle/>
          <a:p>
            <a:r>
              <a:rPr lang="en-US" dirty="0"/>
              <a:t>NEURASENT</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608154"/>
          </a:xfrm>
        </p:spPr>
        <p:txBody>
          <a:bodyPr>
            <a:normAutofit fontScale="85000" lnSpcReduction="20000"/>
          </a:bodyPr>
          <a:lstStyle/>
          <a:p>
            <a:pPr>
              <a:lnSpc>
                <a:spcPct val="100000"/>
              </a:lnSpc>
            </a:pPr>
            <a:r>
              <a:rPr lang="en-US" dirty="0"/>
              <a:t>Elio Khawand</a:t>
            </a:r>
          </a:p>
          <a:p>
            <a:pPr>
              <a:lnSpc>
                <a:spcPct val="100000"/>
              </a:lnSpc>
            </a:pPr>
            <a:r>
              <a:rPr lang="en-US" dirty="0"/>
              <a:t>Karim Yazbeck</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965510" y="760406"/>
            <a:ext cx="6590075" cy="579245"/>
          </a:xfrm>
        </p:spPr>
        <p:txBody>
          <a:bodyPr/>
          <a:lstStyle/>
          <a:p>
            <a:r>
              <a:rPr lang="en-US" b="0" i="0" dirty="0">
                <a:effectLst/>
              </a:rPr>
              <a:t>Business Motivation</a:t>
            </a:r>
            <a:endParaRPr lang="en-US" dirty="0"/>
          </a:p>
        </p:txBody>
      </p:sp>
      <p:sp>
        <p:nvSpPr>
          <p:cNvPr id="40" name="Text Placeholder 39">
            <a:extLst>
              <a:ext uri="{FF2B5EF4-FFF2-40B4-BE49-F238E27FC236}">
                <a16:creationId xmlns:a16="http://schemas.microsoft.com/office/drawing/2014/main" id="{F09B50DC-B299-47D5-8FBF-8BB1F764A59C}"/>
              </a:ext>
            </a:extLst>
          </p:cNvPr>
          <p:cNvSpPr>
            <a:spLocks noGrp="1"/>
          </p:cNvSpPr>
          <p:nvPr>
            <p:ph type="body" sz="quarter" idx="12"/>
          </p:nvPr>
        </p:nvSpPr>
        <p:spPr>
          <a:xfrm>
            <a:off x="965511" y="3417877"/>
            <a:ext cx="2806280" cy="365125"/>
          </a:xfrm>
        </p:spPr>
        <p:txBody>
          <a:bodyPr/>
          <a:lstStyle/>
          <a:p>
            <a:r>
              <a:rPr lang="en-ZA" dirty="0"/>
              <a:t>Research​</a:t>
            </a:r>
          </a:p>
        </p:txBody>
      </p:sp>
      <p:sp>
        <p:nvSpPr>
          <p:cNvPr id="41" name="Text Placeholder 40">
            <a:extLst>
              <a:ext uri="{FF2B5EF4-FFF2-40B4-BE49-F238E27FC236}">
                <a16:creationId xmlns:a16="http://schemas.microsoft.com/office/drawing/2014/main" id="{5B2431E2-5AF0-49F8-8C0F-52F1C1171866}"/>
              </a:ext>
            </a:extLst>
          </p:cNvPr>
          <p:cNvSpPr>
            <a:spLocks noGrp="1"/>
          </p:cNvSpPr>
          <p:nvPr>
            <p:ph type="body" sz="quarter" idx="13"/>
          </p:nvPr>
        </p:nvSpPr>
        <p:spPr>
          <a:xfrm>
            <a:off x="942062" y="3749097"/>
            <a:ext cx="2806280" cy="1148945"/>
          </a:xfrm>
        </p:spPr>
        <p:txBody>
          <a:bodyPr/>
          <a:lstStyle/>
          <a:p>
            <a:r>
              <a:rPr lang="en-US" sz="1200" b="0" i="0" dirty="0">
                <a:effectLst/>
                <a:latin typeface="-apple-system"/>
              </a:rPr>
              <a:t>We are interested in exploring the latest developments and trends in artificial intelligence and  NLP.  </a:t>
            </a:r>
            <a:r>
              <a:rPr lang="en-ZA" sz="1200" dirty="0"/>
              <a:t>We based our research on market trends and social media</a:t>
            </a:r>
            <a:r>
              <a:rPr lang="en-US" sz="1200" dirty="0"/>
              <a:t>​</a:t>
            </a:r>
          </a:p>
        </p:txBody>
      </p:sp>
      <p:sp>
        <p:nvSpPr>
          <p:cNvPr id="42" name="Text Placeholder 41">
            <a:extLst>
              <a:ext uri="{FF2B5EF4-FFF2-40B4-BE49-F238E27FC236}">
                <a16:creationId xmlns:a16="http://schemas.microsoft.com/office/drawing/2014/main" id="{974545B8-60BB-4D0D-8EE6-4D20EFAB711B}"/>
              </a:ext>
            </a:extLst>
          </p:cNvPr>
          <p:cNvSpPr>
            <a:spLocks noGrp="1"/>
          </p:cNvSpPr>
          <p:nvPr>
            <p:ph type="body" sz="quarter" idx="14"/>
          </p:nvPr>
        </p:nvSpPr>
        <p:spPr>
          <a:xfrm>
            <a:off x="4514520" y="3400925"/>
            <a:ext cx="2806280" cy="365125"/>
          </a:xfrm>
        </p:spPr>
        <p:txBody>
          <a:bodyPr/>
          <a:lstStyle/>
          <a:p>
            <a:r>
              <a:rPr lang="en-ZA" dirty="0"/>
              <a:t>Abstract​</a:t>
            </a:r>
          </a:p>
        </p:txBody>
      </p:sp>
      <p:sp>
        <p:nvSpPr>
          <p:cNvPr id="43" name="Text Placeholder 42">
            <a:extLst>
              <a:ext uri="{FF2B5EF4-FFF2-40B4-BE49-F238E27FC236}">
                <a16:creationId xmlns:a16="http://schemas.microsoft.com/office/drawing/2014/main" id="{947754CF-0306-43C0-AAC6-F0E44B385D40}"/>
              </a:ext>
            </a:extLst>
          </p:cNvPr>
          <p:cNvSpPr>
            <a:spLocks noGrp="1"/>
          </p:cNvSpPr>
          <p:nvPr>
            <p:ph type="body" sz="quarter" idx="15"/>
          </p:nvPr>
        </p:nvSpPr>
        <p:spPr>
          <a:xfrm>
            <a:off x="4543634" y="3710541"/>
            <a:ext cx="2806280" cy="1148945"/>
          </a:xfrm>
        </p:spPr>
        <p:txBody>
          <a:bodyPr/>
          <a:lstStyle/>
          <a:p>
            <a:r>
              <a:rPr lang="en-US" sz="1200" b="0" i="0" dirty="0">
                <a:effectLst/>
                <a:latin typeface="-apple-system"/>
              </a:rPr>
              <a:t>We are fascinated by the complexity and diversity of human language and communication. We wanted to create a tool that can abstract the meaning and sentiment of text and present it in a simple and intuitive way that anyone can understand and use.</a:t>
            </a:r>
            <a:endParaRPr lang="en-US" sz="1200" dirty="0"/>
          </a:p>
        </p:txBody>
      </p:sp>
      <p:sp>
        <p:nvSpPr>
          <p:cNvPr id="44" name="Text Placeholder 43">
            <a:extLst>
              <a:ext uri="{FF2B5EF4-FFF2-40B4-BE49-F238E27FC236}">
                <a16:creationId xmlns:a16="http://schemas.microsoft.com/office/drawing/2014/main" id="{08BF14CB-16F9-4C81-89C6-D1803D9FF6C5}"/>
              </a:ext>
            </a:extLst>
          </p:cNvPr>
          <p:cNvSpPr>
            <a:spLocks noGrp="1"/>
          </p:cNvSpPr>
          <p:nvPr>
            <p:ph type="body" sz="quarter" idx="16"/>
          </p:nvPr>
        </p:nvSpPr>
        <p:spPr>
          <a:xfrm>
            <a:off x="8063529" y="3400925"/>
            <a:ext cx="2692240" cy="365125"/>
          </a:xfrm>
        </p:spPr>
        <p:txBody>
          <a:bodyPr/>
          <a:lstStyle/>
          <a:p>
            <a:r>
              <a:rPr lang="en-US" sz="1600" b="0" i="0" dirty="0">
                <a:effectLst/>
              </a:rPr>
              <a:t>Innovation</a:t>
            </a:r>
            <a:endParaRPr lang="en-ZA" dirty="0"/>
          </a:p>
        </p:txBody>
      </p:sp>
      <p:sp>
        <p:nvSpPr>
          <p:cNvPr id="45" name="Text Placeholder 44">
            <a:extLst>
              <a:ext uri="{FF2B5EF4-FFF2-40B4-BE49-F238E27FC236}">
                <a16:creationId xmlns:a16="http://schemas.microsoft.com/office/drawing/2014/main" id="{BF20205F-2E3B-455D-AD51-19DBA042B695}"/>
              </a:ext>
            </a:extLst>
          </p:cNvPr>
          <p:cNvSpPr>
            <a:spLocks noGrp="1"/>
          </p:cNvSpPr>
          <p:nvPr>
            <p:ph type="body" sz="quarter" idx="17"/>
          </p:nvPr>
        </p:nvSpPr>
        <p:spPr>
          <a:xfrm>
            <a:off x="8092643" y="3744833"/>
            <a:ext cx="2692240" cy="1148945"/>
          </a:xfrm>
        </p:spPr>
        <p:txBody>
          <a:bodyPr/>
          <a:lstStyle/>
          <a:p>
            <a:r>
              <a:rPr lang="en-US" sz="1200" b="0" i="0" dirty="0">
                <a:effectLst/>
                <a:latin typeface="-apple-system"/>
              </a:rPr>
              <a:t>We are excited to innovate and create new solutions and features for our users. We wanted to offer a website that can combine different sources and methods of sentiment analysis to provide a comprehensive and accurate service for our users. </a:t>
            </a:r>
            <a:endParaRPr lang="en-US" sz="1200" dirty="0"/>
          </a:p>
        </p:txBody>
      </p:sp>
      <p:sp>
        <p:nvSpPr>
          <p:cNvPr id="4" name="Slide Number Placeholder 3">
            <a:extLst>
              <a:ext uri="{FF2B5EF4-FFF2-40B4-BE49-F238E27FC236}">
                <a16:creationId xmlns:a16="http://schemas.microsoft.com/office/drawing/2014/main" id="{0A7569EA-9732-4A17-BF57-C64DBC5B9EE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10</a:t>
            </a:fld>
            <a:endParaRPr lang="en-US" dirty="0"/>
          </a:p>
        </p:txBody>
      </p:sp>
      <p:cxnSp>
        <p:nvCxnSpPr>
          <p:cNvPr id="12" name="Straight Connector 11">
            <a:extLst>
              <a:ext uri="{FF2B5EF4-FFF2-40B4-BE49-F238E27FC236}">
                <a16:creationId xmlns:a16="http://schemas.microsoft.com/office/drawing/2014/main" id="{82E4A9E0-B9B8-477E-BAB2-C435AE05A5C3}"/>
              </a:ext>
              <a:ext uri="{C183D7F6-B498-43B3-948B-1728B52AA6E4}">
                <adec:decorative xmlns:adec="http://schemas.microsoft.com/office/drawing/2017/decorative" val="1"/>
              </a:ext>
            </a:extLst>
          </p:cNvPr>
          <p:cNvCxnSpPr>
            <a:cxnSpLocks/>
          </p:cNvCxnSpPr>
          <p:nvPr/>
        </p:nvCxnSpPr>
        <p:spPr>
          <a:xfrm>
            <a:off x="2668225" y="2771218"/>
            <a:ext cx="65900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D367819-9C54-4A3B-90AC-2B4EEEBCCDF3}"/>
              </a:ext>
              <a:ext uri="{C183D7F6-B498-43B3-948B-1728B52AA6E4}">
                <adec:decorative xmlns:adec="http://schemas.microsoft.com/office/drawing/2017/decorative" val="1"/>
              </a:ext>
            </a:extLst>
          </p:cNvPr>
          <p:cNvSpPr/>
          <p:nvPr/>
        </p:nvSpPr>
        <p:spPr>
          <a:xfrm>
            <a:off x="1895812"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EB2FC54-BDCC-433E-9F5F-4479FEC4CB1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9077" y="2471644"/>
            <a:ext cx="599148" cy="599148"/>
          </a:xfrm>
          <a:prstGeom prst="rect">
            <a:avLst/>
          </a:prstGeom>
        </p:spPr>
      </p:pic>
      <p:sp>
        <p:nvSpPr>
          <p:cNvPr id="15" name="Oval 14">
            <a:extLst>
              <a:ext uri="{FF2B5EF4-FFF2-40B4-BE49-F238E27FC236}">
                <a16:creationId xmlns:a16="http://schemas.microsoft.com/office/drawing/2014/main" id="{FF42323A-F1D2-482E-AE8B-36FC42FCE778}"/>
              </a:ext>
              <a:ext uri="{C183D7F6-B498-43B3-948B-1728B52AA6E4}">
                <adec:decorative xmlns:adec="http://schemas.microsoft.com/office/drawing/2017/decorative" val="1"/>
              </a:ext>
            </a:extLst>
          </p:cNvPr>
          <p:cNvSpPr/>
          <p:nvPr/>
        </p:nvSpPr>
        <p:spPr>
          <a:xfrm>
            <a:off x="5444821"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a:extLst>
              <a:ext uri="{FF2B5EF4-FFF2-40B4-BE49-F238E27FC236}">
                <a16:creationId xmlns:a16="http://schemas.microsoft.com/office/drawing/2014/main" id="{4F06236B-DDE6-47A9-8020-9F1D55DB8D8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8086" y="2471644"/>
            <a:ext cx="599148" cy="599148"/>
          </a:xfrm>
          <a:prstGeom prst="rect">
            <a:avLst/>
          </a:prstGeom>
        </p:spPr>
      </p:pic>
      <p:sp>
        <p:nvSpPr>
          <p:cNvPr id="17" name="Oval 16">
            <a:extLst>
              <a:ext uri="{FF2B5EF4-FFF2-40B4-BE49-F238E27FC236}">
                <a16:creationId xmlns:a16="http://schemas.microsoft.com/office/drawing/2014/main" id="{CD56C48C-948A-41FB-A293-F6907B595BCF}"/>
              </a:ext>
              <a:ext uri="{C183D7F6-B498-43B3-948B-1728B52AA6E4}">
                <adec:decorative xmlns:adec="http://schemas.microsoft.com/office/drawing/2017/decorative" val="1"/>
              </a:ext>
            </a:extLst>
          </p:cNvPr>
          <p:cNvSpPr/>
          <p:nvPr/>
        </p:nvSpPr>
        <p:spPr>
          <a:xfrm>
            <a:off x="8936810"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9228EBB1-292A-4381-80B0-8545A1B5757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10075" y="2471644"/>
            <a:ext cx="599148" cy="599148"/>
          </a:xfrm>
          <a:prstGeom prst="rect">
            <a:avLst/>
          </a:prstGeom>
        </p:spPr>
      </p:pic>
    </p:spTree>
    <p:extLst>
      <p:ext uri="{BB962C8B-B14F-4D97-AF65-F5344CB8AC3E}">
        <p14:creationId xmlns:p14="http://schemas.microsoft.com/office/powerpoint/2010/main" val="2590226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a:normAutofit/>
          </a:bodyPr>
          <a:lstStyle/>
          <a:p>
            <a:r>
              <a:rPr lang="en-US" dirty="0"/>
              <a:t>Elio.khawand@gmail.com</a:t>
            </a:r>
          </a:p>
          <a:p>
            <a:r>
              <a:rPr lang="en-US" dirty="0"/>
              <a:t>+961 76 600 134</a:t>
            </a:r>
          </a:p>
          <a:p>
            <a:r>
              <a:rPr lang="en-US" dirty="0"/>
              <a:t>Karim.yazbek@gmail.com</a:t>
            </a:r>
          </a:p>
          <a:p>
            <a:r>
              <a:rPr lang="en-US" dirty="0"/>
              <a:t>+961 03 235 987</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11</a:t>
            </a:fld>
            <a:endParaRPr lang="en-US" dirty="0"/>
          </a:p>
        </p:txBody>
      </p:sp>
    </p:spTree>
    <p:extLst>
      <p:ext uri="{BB962C8B-B14F-4D97-AF65-F5344CB8AC3E}">
        <p14:creationId xmlns:p14="http://schemas.microsoft.com/office/powerpoint/2010/main" val="280694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850592" y="1590738"/>
            <a:ext cx="4579970" cy="538038"/>
          </a:xfrm>
        </p:spPr>
        <p:txBody>
          <a:bodyPr/>
          <a:lstStyle/>
          <a:p>
            <a:r>
              <a:rPr lang="en-US" sz="3600" dirty="0"/>
              <a:t>About Us</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850592" y="2242848"/>
            <a:ext cx="6138035" cy="2872039"/>
          </a:xfrm>
        </p:spPr>
        <p:txBody>
          <a:bodyPr/>
          <a:lstStyle/>
          <a:p>
            <a:r>
              <a:rPr lang="en-US" b="0" i="0" dirty="0">
                <a:effectLst/>
                <a:latin typeface="-apple-system"/>
              </a:rPr>
              <a:t>Hello everyone, we are Elio and Karim, two partners who are crazy about artificial intelligence and its amazing applications. We are thrilled to introduce you to </a:t>
            </a:r>
            <a:r>
              <a:rPr lang="en-US" b="0" i="0" dirty="0" err="1">
                <a:effectLst/>
                <a:latin typeface="-apple-system"/>
              </a:rPr>
              <a:t>Neurasent</a:t>
            </a:r>
            <a:r>
              <a:rPr lang="en-US" b="0" i="0" dirty="0">
                <a:effectLst/>
                <a:latin typeface="-apple-system"/>
              </a:rPr>
              <a:t>, a sentiment analysis website that uses machine learning to analyze the emotions and opinions of text. Our website can help you discover how your customers, or audience feel about your products, services, or topics. It can also help you make smarter decisions when you want to buy a product but don’t know which one is the best. Whether you want to boost your marketing, customer service, communication, or shopping, </a:t>
            </a:r>
            <a:r>
              <a:rPr lang="en-US" b="0" i="0" dirty="0" err="1">
                <a:effectLst/>
                <a:latin typeface="-apple-system"/>
              </a:rPr>
              <a:t>Neurasent</a:t>
            </a:r>
            <a:r>
              <a:rPr lang="en-US" b="0" i="0" dirty="0">
                <a:effectLst/>
                <a:latin typeface="-apple-system"/>
              </a:rPr>
              <a:t> can provide you with valuable insights and feedback.</a:t>
            </a:r>
            <a:endParaRPr lang="en-US" dirty="0"/>
          </a:p>
        </p:txBody>
      </p:sp>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41127" y="1408176"/>
            <a:ext cx="2770499" cy="365125"/>
          </a:xfrm>
        </p:spPr>
        <p:txBody>
          <a:bodyPr/>
          <a:lstStyle/>
          <a:p>
            <a:r>
              <a:rPr lang="en-US" dirty="0" err="1"/>
              <a:t>Neurasent</a:t>
            </a:r>
            <a:endParaRPr lang="en-US" dirty="0"/>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a:xfrm rot="5400000">
            <a:off x="10595991" y="5074920"/>
            <a:ext cx="2647667" cy="365125"/>
          </a:xfrm>
        </p:spPr>
        <p:txBody>
          <a:bodyPr/>
          <a:lstStyle/>
          <a:p>
            <a:r>
              <a:rPr lang="en-US" dirty="0"/>
              <a:t>Tuesday 23 </a:t>
            </a:r>
            <a:r>
              <a:rPr lang="en-US" dirty="0" err="1"/>
              <a:t>june</a:t>
            </a:r>
            <a:endParaRPr lang="en-US" dirty="0"/>
          </a:p>
        </p:txBody>
      </p:sp>
      <p:pic>
        <p:nvPicPr>
          <p:cNvPr id="3" name="Picture 2" descr="Two men standing on a boat&#10;&#10;Description automatically generated">
            <a:extLst>
              <a:ext uri="{FF2B5EF4-FFF2-40B4-BE49-F238E27FC236}">
                <a16:creationId xmlns:a16="http://schemas.microsoft.com/office/drawing/2014/main" id="{E529A389-17BA-753D-F2F7-D0A2EAA0ED3C}"/>
              </a:ext>
            </a:extLst>
          </p:cNvPr>
          <p:cNvPicPr>
            <a:picLocks noChangeAspect="1"/>
          </p:cNvPicPr>
          <p:nvPr/>
        </p:nvPicPr>
        <p:blipFill>
          <a:blip r:embed="rId2"/>
          <a:stretch>
            <a:fillRect/>
          </a:stretch>
        </p:blipFill>
        <p:spPr>
          <a:xfrm>
            <a:off x="7879278" y="1033998"/>
            <a:ext cx="3116450" cy="3883979"/>
          </a:xfrm>
          <a:prstGeom prst="rect">
            <a:avLst/>
          </a:prstGeom>
          <a:scene3d>
            <a:camera prst="perspectiveRelaxedModerately"/>
            <a:lightRig rig="threePt" dir="t"/>
          </a:scene3d>
          <a:sp3d>
            <a:bevelT prst="relaxedInset"/>
          </a:sp3d>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43444" y="208621"/>
            <a:ext cx="11948556" cy="667498"/>
          </a:xfrm>
        </p:spPr>
        <p:txBody>
          <a:bodyPr/>
          <a:lstStyle/>
          <a:p>
            <a:pPr algn="ctr"/>
            <a:r>
              <a:rPr lang="en-US" sz="3200" b="0" i="0" dirty="0">
                <a:effectLst/>
                <a:latin typeface="-apple-system"/>
              </a:rPr>
              <a:t>The Challenges That You Will</a:t>
            </a:r>
            <a:br>
              <a:rPr lang="en-US" sz="3200" b="0" i="0" dirty="0">
                <a:effectLst/>
                <a:latin typeface="-apple-system"/>
              </a:rPr>
            </a:br>
            <a:r>
              <a:rPr lang="en-US" sz="3200" b="0" i="0" dirty="0">
                <a:effectLst/>
                <a:latin typeface="-apple-system"/>
              </a:rPr>
              <a:t>Overcome with Our Solution</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5091061" y="1826385"/>
            <a:ext cx="4599204" cy="365125"/>
          </a:xfrm>
        </p:spPr>
        <p:txBody>
          <a:bodyPr/>
          <a:lstStyle/>
          <a:p>
            <a:r>
              <a:rPr lang="en-US" i="0" dirty="0">
                <a:effectLst/>
              </a:rPr>
              <a:t> Your Market Share and  Competition</a:t>
            </a:r>
            <a:endParaRPr lang="en-US" dirty="0"/>
          </a:p>
        </p:txBody>
      </p:sp>
      <p:sp>
        <p:nvSpPr>
          <p:cNvPr id="14" name="Text Placeholder 13">
            <a:extLst>
              <a:ext uri="{FF2B5EF4-FFF2-40B4-BE49-F238E27FC236}">
                <a16:creationId xmlns:a16="http://schemas.microsoft.com/office/drawing/2014/main" id="{D656B4F7-80AA-4955-8984-D9DA3B536EBF}"/>
              </a:ext>
            </a:extLst>
          </p:cNvPr>
          <p:cNvSpPr>
            <a:spLocks noGrp="1"/>
          </p:cNvSpPr>
          <p:nvPr>
            <p:ph type="body" sz="quarter" idx="13"/>
          </p:nvPr>
        </p:nvSpPr>
        <p:spPr>
          <a:xfrm>
            <a:off x="5162310" y="2206354"/>
            <a:ext cx="2556578" cy="1291081"/>
          </a:xfrm>
        </p:spPr>
        <p:txBody>
          <a:bodyPr/>
          <a:lstStyle/>
          <a:p>
            <a:pPr algn="l">
              <a:buFont typeface="Arial" panose="020B0604020202020204" pitchFamily="34" charset="0"/>
              <a:buChar char="•"/>
            </a:pPr>
            <a:r>
              <a:rPr lang="en-US" b="0" i="0" dirty="0">
                <a:effectLst/>
                <a:latin typeface="-apple-system"/>
              </a:rPr>
              <a:t> How can you identify the strengths and weaknesses of your products or services?</a:t>
            </a:r>
          </a:p>
        </p:txBody>
      </p:sp>
      <p:sp>
        <p:nvSpPr>
          <p:cNvPr id="45" name="Text Placeholder 44">
            <a:extLst>
              <a:ext uri="{FF2B5EF4-FFF2-40B4-BE49-F238E27FC236}">
                <a16:creationId xmlns:a16="http://schemas.microsoft.com/office/drawing/2014/main" id="{23B5DB8F-544D-4B8A-98F5-10157CB5781F}"/>
              </a:ext>
            </a:extLst>
          </p:cNvPr>
          <p:cNvSpPr>
            <a:spLocks noGrp="1"/>
          </p:cNvSpPr>
          <p:nvPr>
            <p:ph type="body" sz="quarter" idx="24"/>
          </p:nvPr>
        </p:nvSpPr>
        <p:spPr>
          <a:xfrm>
            <a:off x="4999512" y="3933649"/>
            <a:ext cx="4221677" cy="365125"/>
          </a:xfrm>
        </p:spPr>
        <p:txBody>
          <a:bodyPr/>
          <a:lstStyle/>
          <a:p>
            <a:r>
              <a:rPr lang="en-US" b="0" i="0" dirty="0">
                <a:effectLst/>
              </a:rPr>
              <a:t>The Difficulty of Finding the Best Product or Option for Your Needs</a:t>
            </a:r>
            <a:endParaRPr lang="en-US" dirty="0"/>
          </a:p>
        </p:txBody>
      </p:sp>
      <p:sp>
        <p:nvSpPr>
          <p:cNvPr id="71" name="Text Placeholder 70">
            <a:extLst>
              <a:ext uri="{FF2B5EF4-FFF2-40B4-BE49-F238E27FC236}">
                <a16:creationId xmlns:a16="http://schemas.microsoft.com/office/drawing/2014/main" id="{6DC1492D-B4FC-4834-8463-9F39FDB78181}"/>
              </a:ext>
            </a:extLst>
          </p:cNvPr>
          <p:cNvSpPr>
            <a:spLocks noGrp="1"/>
          </p:cNvSpPr>
          <p:nvPr>
            <p:ph type="body" sz="quarter" idx="19"/>
          </p:nvPr>
        </p:nvSpPr>
        <p:spPr>
          <a:xfrm>
            <a:off x="5091061" y="4556717"/>
            <a:ext cx="2556577" cy="1328236"/>
          </a:xfrm>
        </p:spPr>
        <p:txBody>
          <a:bodyPr/>
          <a:lstStyle/>
          <a:p>
            <a:pPr algn="l">
              <a:buFont typeface="Arial" panose="020B0604020202020204" pitchFamily="34" charset="0"/>
              <a:buChar char="•"/>
            </a:pPr>
            <a:r>
              <a:rPr lang="en-US" b="0" i="0" dirty="0">
                <a:effectLst/>
                <a:latin typeface="-apple-system"/>
              </a:rPr>
              <a:t> How can you compare different products or options and choose the best one for your needs?</a:t>
            </a:r>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63863" y="1479371"/>
            <a:ext cx="2770499" cy="365125"/>
          </a:xfrm>
        </p:spPr>
        <p:txBody>
          <a:bodyPr/>
          <a:lstStyle/>
          <a:p>
            <a:r>
              <a:rPr lang="en-US" dirty="0" err="1"/>
              <a:t>Neurasent</a:t>
            </a:r>
            <a:endParaRPr lang="en-US" dirty="0"/>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sp>
        <p:nvSpPr>
          <p:cNvPr id="76" name="Date Placeholder 75">
            <a:extLst>
              <a:ext uri="{FF2B5EF4-FFF2-40B4-BE49-F238E27FC236}">
                <a16:creationId xmlns:a16="http://schemas.microsoft.com/office/drawing/2014/main" id="{AA6DE5DF-92EA-4EA8-B311-E5E4A8C2A01E}"/>
              </a:ext>
            </a:extLst>
          </p:cNvPr>
          <p:cNvSpPr>
            <a:spLocks noGrp="1"/>
          </p:cNvSpPr>
          <p:nvPr>
            <p:ph type="dt" sz="half" idx="2"/>
          </p:nvPr>
        </p:nvSpPr>
        <p:spPr>
          <a:xfrm rot="5400000">
            <a:off x="10595991" y="5074920"/>
            <a:ext cx="2647667" cy="365125"/>
          </a:xfrm>
        </p:spPr>
        <p:txBody>
          <a:bodyPr/>
          <a:lstStyle/>
          <a:p>
            <a:r>
              <a:rPr lang="en-US" dirty="0"/>
              <a:t>Tuesday 23 </a:t>
            </a:r>
            <a:r>
              <a:rPr lang="en-US" dirty="0" err="1"/>
              <a:t>june</a:t>
            </a:r>
            <a:endParaRPr lang="en-US" dirty="0"/>
          </a:p>
        </p:txBody>
      </p:sp>
    </p:spTree>
    <p:extLst>
      <p:ext uri="{BB962C8B-B14F-4D97-AF65-F5344CB8AC3E}">
        <p14:creationId xmlns:p14="http://schemas.microsoft.com/office/powerpoint/2010/main" val="3109501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518363" y="1423716"/>
            <a:ext cx="4719884" cy="580030"/>
          </a:xfrm>
        </p:spPr>
        <p:txBody>
          <a:bodyPr/>
          <a:lstStyle/>
          <a:p>
            <a:r>
              <a:rPr lang="en-US" sz="3200" dirty="0"/>
              <a:t>Our Solutions</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p:cNvCxnSpPr>
          <p:nvPr/>
        </p:nvCxnSpPr>
        <p:spPr>
          <a:xfrm>
            <a:off x="2166307" y="2701716"/>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4108056" y="2228877"/>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867859" y="2292181"/>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2292181"/>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59661" y="2228877"/>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Placeholder 90" descr="market icon">
            <a:extLst>
              <a:ext uri="{FF2B5EF4-FFF2-40B4-BE49-F238E27FC236}">
                <a16:creationId xmlns:a16="http://schemas.microsoft.com/office/drawing/2014/main" id="{C6A83A1A-E2DA-4D40-B2A8-6FAABB76B41B}"/>
              </a:ext>
            </a:extLst>
          </p:cNvPr>
          <p:cNvPicPr>
            <a:picLocks noGrp="1" noChangeAspect="1"/>
          </p:cNvPicPr>
          <p:nvPr>
            <p:ph type="pic" sz="quarter" idx="25"/>
          </p:nvPr>
        </p:nvPicPr>
        <p:blipFill>
          <a:blip r:embed="rId2"/>
          <a:srcRect/>
          <a:stretch>
            <a:fillRect/>
          </a:stretch>
        </p:blipFill>
        <p:spPr>
          <a:xfrm>
            <a:off x="1398720" y="2386478"/>
            <a:ext cx="603504" cy="603504"/>
          </a:xfrm>
          <a:prstGeom prst="rect">
            <a:avLst/>
          </a:prstGeom>
        </p:spPr>
      </p:pic>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127070" y="3275613"/>
            <a:ext cx="3652668" cy="365125"/>
          </a:xfrm>
        </p:spPr>
        <p:txBody>
          <a:bodyPr/>
          <a:lstStyle/>
          <a:p>
            <a:pPr algn="l">
              <a:buFont typeface="+mj-lt"/>
              <a:buAutoNum type="arabicPeriod"/>
            </a:pPr>
            <a:r>
              <a:rPr lang="en-US" b="0" i="0" dirty="0">
                <a:effectLst/>
              </a:rPr>
              <a:t>Measure Customer Satisfaction</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139091" y="3584090"/>
            <a:ext cx="2640803" cy="1616414"/>
          </a:xfrm>
        </p:spPr>
        <p:txBody>
          <a:bodyPr/>
          <a:lstStyle/>
          <a:p>
            <a:pPr algn="l">
              <a:buFont typeface="Arial" panose="020B0604020202020204" pitchFamily="34" charset="0"/>
              <a:buChar char="•"/>
            </a:pPr>
            <a:endParaRPr lang="en-US" sz="1200" b="0" i="0" dirty="0">
              <a:effectLst/>
              <a:latin typeface="-apple-system"/>
            </a:endParaRPr>
          </a:p>
          <a:p>
            <a:pPr algn="l">
              <a:buFont typeface="Arial" panose="020B0604020202020204" pitchFamily="34" charset="0"/>
              <a:buChar char="•"/>
            </a:pPr>
            <a:r>
              <a:rPr lang="en-US" sz="1200" b="0" i="0" dirty="0">
                <a:effectLst/>
                <a:latin typeface="-apple-system"/>
              </a:rPr>
              <a:t> Find out how satisfied and loyal they are with your products or services</a:t>
            </a:r>
          </a:p>
          <a:p>
            <a:pPr algn="l">
              <a:buFont typeface="Arial" panose="020B0604020202020204" pitchFamily="34" charset="0"/>
              <a:buChar char="•"/>
            </a:pPr>
            <a:endParaRPr lang="en-US" sz="1200" b="0" i="0" dirty="0">
              <a:effectLst/>
              <a:latin typeface="-apple-system"/>
            </a:endParaRPr>
          </a:p>
          <a:p>
            <a:pPr algn="l">
              <a:buFont typeface="Arial" panose="020B0604020202020204" pitchFamily="34" charset="0"/>
              <a:buChar char="•"/>
            </a:pPr>
            <a:r>
              <a:rPr lang="en-US" sz="1200" b="0" i="0" dirty="0">
                <a:effectLst/>
                <a:latin typeface="-apple-system"/>
              </a:rPr>
              <a:t> Identify areas of improvement and take action to increase retention and referrals</a:t>
            </a:r>
          </a:p>
        </p:txBody>
      </p:sp>
      <p:pic>
        <p:nvPicPr>
          <p:cNvPr id="92" name="Picture Placeholder 91" descr="group of people icon">
            <a:extLst>
              <a:ext uri="{FF2B5EF4-FFF2-40B4-BE49-F238E27FC236}">
                <a16:creationId xmlns:a16="http://schemas.microsoft.com/office/drawing/2014/main" id="{B0B79D89-2FA7-4527-BF24-BD94083A08E6}"/>
              </a:ext>
            </a:extLst>
          </p:cNvPr>
          <p:cNvPicPr>
            <a:picLocks noGrp="1" noChangeAspect="1"/>
          </p:cNvPicPr>
          <p:nvPr>
            <p:ph type="pic" sz="quarter" idx="26"/>
          </p:nvPr>
        </p:nvPicPr>
        <p:blipFill>
          <a:blip r:embed="rId3"/>
          <a:srcRect/>
          <a:stretch>
            <a:fillRect/>
          </a:stretch>
        </p:blipFill>
        <p:spPr>
          <a:xfrm>
            <a:off x="4261038" y="2386478"/>
            <a:ext cx="603504" cy="603504"/>
          </a:xfrm>
          <a:prstGeom prst="rect">
            <a:avLst/>
          </a:prstGeom>
        </p:spPr>
      </p:pic>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254602" y="3340977"/>
            <a:ext cx="2640803" cy="365125"/>
          </a:xfrm>
        </p:spPr>
        <p:txBody>
          <a:bodyPr/>
          <a:lstStyle/>
          <a:p>
            <a:pPr algn="l">
              <a:buFont typeface="+mj-lt"/>
              <a:buAutoNum type="arabicPeriod" startAt="2"/>
            </a:pPr>
            <a:r>
              <a:rPr lang="en-US" b="0" i="0" dirty="0">
                <a:effectLst/>
              </a:rPr>
              <a:t>Understand Your Market</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141024" y="3872525"/>
            <a:ext cx="3063296" cy="1616414"/>
          </a:xfrm>
        </p:spPr>
        <p:txBody>
          <a:bodyPr/>
          <a:lstStyle/>
          <a:p>
            <a:pPr algn="l">
              <a:buFont typeface="Arial" panose="020B0604020202020204" pitchFamily="34" charset="0"/>
              <a:buChar char="•"/>
            </a:pPr>
            <a:r>
              <a:rPr lang="en-US" sz="1200" b="0" i="0" dirty="0">
                <a:effectLst/>
                <a:latin typeface="-apple-system"/>
              </a:rPr>
              <a:t> Use our sentiment analysis tool to monitor and compare the opinions and emotions of your audience on different topics or issues</a:t>
            </a:r>
          </a:p>
          <a:p>
            <a:pPr algn="l">
              <a:buFont typeface="Arial" panose="020B0604020202020204" pitchFamily="34" charset="0"/>
              <a:buChar char="•"/>
            </a:pPr>
            <a:endParaRPr lang="en-US" sz="1200" b="0" i="0" dirty="0">
              <a:effectLst/>
              <a:latin typeface="-apple-system"/>
            </a:endParaRPr>
          </a:p>
          <a:p>
            <a:pPr algn="l">
              <a:buFont typeface="Arial" panose="020B0604020202020204" pitchFamily="34" charset="0"/>
              <a:buChar char="•"/>
            </a:pPr>
            <a:r>
              <a:rPr lang="en-US" sz="1200" b="0" i="0" dirty="0">
                <a:effectLst/>
                <a:latin typeface="-apple-system"/>
              </a:rPr>
              <a:t> Find out what they care about, what they like or dislike, and what influences their decisions</a:t>
            </a:r>
          </a:p>
          <a:p>
            <a:pPr algn="l">
              <a:buFont typeface="Arial" panose="020B0604020202020204" pitchFamily="34" charset="0"/>
              <a:buChar char="•"/>
            </a:pPr>
            <a:endParaRPr lang="en-US" sz="1200" b="0" i="0" dirty="0">
              <a:effectLst/>
              <a:latin typeface="-apple-system"/>
            </a:endParaRPr>
          </a:p>
          <a:p>
            <a:pPr algn="l">
              <a:buFont typeface="Arial" panose="020B0604020202020204" pitchFamily="34" charset="0"/>
              <a:buChar char="•"/>
            </a:pPr>
            <a:r>
              <a:rPr lang="en-US" sz="1200" b="0" i="0" dirty="0">
                <a:effectLst/>
                <a:latin typeface="-apple-system"/>
              </a:rPr>
              <a:t> Adjust your strategies and messages </a:t>
            </a:r>
          </a:p>
          <a:p>
            <a:pPr algn="l"/>
            <a:r>
              <a:rPr lang="en-US" sz="1200" b="0" i="0" dirty="0">
                <a:effectLst/>
                <a:latin typeface="-apple-system"/>
              </a:rPr>
              <a:t>to align with their needs and preferences</a:t>
            </a:r>
          </a:p>
        </p:txBody>
      </p:sp>
      <p:pic>
        <p:nvPicPr>
          <p:cNvPr id="93" name="Picture Placeholder 92" descr="piggy bank icon">
            <a:extLst>
              <a:ext uri="{FF2B5EF4-FFF2-40B4-BE49-F238E27FC236}">
                <a16:creationId xmlns:a16="http://schemas.microsoft.com/office/drawing/2014/main" id="{72B05E96-95BD-47EE-996E-6B2C14EBD1B4}"/>
              </a:ext>
            </a:extLst>
          </p:cNvPr>
          <p:cNvPicPr>
            <a:picLocks noGrp="1" noChangeAspect="1"/>
          </p:cNvPicPr>
          <p:nvPr>
            <p:ph type="pic" sz="quarter" idx="28"/>
          </p:nvPr>
        </p:nvPicPr>
        <p:blipFill>
          <a:blip r:embed="rId4"/>
          <a:srcRect/>
          <a:stretch>
            <a:fillRect/>
          </a:stretch>
        </p:blipFill>
        <p:spPr>
          <a:xfrm>
            <a:off x="7038946" y="2420630"/>
            <a:ext cx="603504" cy="603504"/>
          </a:xfrm>
          <a:prstGeom prst="rect">
            <a:avLst/>
          </a:prstGeom>
        </p:spPr>
      </p:pic>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386396" y="3346551"/>
            <a:ext cx="2640803" cy="365125"/>
          </a:xfrm>
        </p:spPr>
        <p:txBody>
          <a:bodyPr/>
          <a:lstStyle/>
          <a:p>
            <a:pPr algn="l">
              <a:buFont typeface="+mj-lt"/>
              <a:buAutoNum type="arabicPeriod" startAt="3"/>
            </a:pPr>
            <a:r>
              <a:rPr lang="en-US" b="0" i="0" dirty="0">
                <a:effectLst/>
              </a:rPr>
              <a:t>Make Smart Choices</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6325046" y="3872525"/>
            <a:ext cx="2763502" cy="1616414"/>
          </a:xfrm>
        </p:spPr>
        <p:txBody>
          <a:bodyPr/>
          <a:lstStyle/>
          <a:p>
            <a:pPr algn="l">
              <a:buFont typeface="Arial" panose="020B0604020202020204" pitchFamily="34" charset="0"/>
              <a:buChar char="•"/>
            </a:pPr>
            <a:r>
              <a:rPr lang="en-US" sz="1200" b="0" i="0" dirty="0">
                <a:effectLst/>
                <a:latin typeface="-apple-system"/>
              </a:rPr>
              <a:t> Use our sentiment analysis tool to compare and evaluate different products or options based on the reviews and ratings of other users</a:t>
            </a:r>
          </a:p>
          <a:p>
            <a:pPr algn="l">
              <a:buFont typeface="Arial" panose="020B0604020202020204" pitchFamily="34" charset="0"/>
              <a:buChar char="•"/>
            </a:pPr>
            <a:endParaRPr lang="en-US" sz="1200" b="0" i="0" dirty="0">
              <a:effectLst/>
              <a:latin typeface="-apple-system"/>
            </a:endParaRPr>
          </a:p>
          <a:p>
            <a:pPr algn="l">
              <a:buFont typeface="Arial" panose="020B0604020202020204" pitchFamily="34" charset="0"/>
              <a:buChar char="•"/>
            </a:pPr>
            <a:r>
              <a:rPr lang="en-US" sz="1200" b="0" i="0" dirty="0">
                <a:effectLst/>
                <a:latin typeface="-apple-system"/>
              </a:rPr>
              <a:t> Find out which one is the best for your needs, budget, and expectations</a:t>
            </a:r>
          </a:p>
          <a:p>
            <a:pPr algn="l">
              <a:buFont typeface="Arial" panose="020B0604020202020204" pitchFamily="34" charset="0"/>
              <a:buChar char="•"/>
            </a:pPr>
            <a:endParaRPr lang="en-US" sz="1200" b="0" i="0" dirty="0">
              <a:effectLst/>
              <a:latin typeface="-apple-system"/>
            </a:endParaRPr>
          </a:p>
          <a:p>
            <a:pPr algn="l">
              <a:buFont typeface="Arial" panose="020B0604020202020204" pitchFamily="34" charset="0"/>
              <a:buChar char="•"/>
            </a:pPr>
            <a:r>
              <a:rPr lang="en-US" sz="1200" b="0" i="0" dirty="0">
                <a:effectLst/>
                <a:latin typeface="-apple-system"/>
              </a:rPr>
              <a:t> Save time and money by avoiding bad purchases and getting the best value</a:t>
            </a:r>
          </a:p>
        </p:txBody>
      </p:sp>
      <p:pic>
        <p:nvPicPr>
          <p:cNvPr id="94" name="Picture Placeholder 93" descr="stack of papers icon">
            <a:extLst>
              <a:ext uri="{FF2B5EF4-FFF2-40B4-BE49-F238E27FC236}">
                <a16:creationId xmlns:a16="http://schemas.microsoft.com/office/drawing/2014/main" id="{8C7C9F51-16A3-43F8-8724-9F145C4AD51D}"/>
              </a:ext>
            </a:extLst>
          </p:cNvPr>
          <p:cNvPicPr>
            <a:picLocks noGrp="1" noChangeAspect="1"/>
          </p:cNvPicPr>
          <p:nvPr>
            <p:ph type="pic" sz="quarter" idx="27"/>
          </p:nvPr>
        </p:nvPicPr>
        <p:blipFill>
          <a:blip r:embed="rId5"/>
          <a:srcRect/>
          <a:stretch>
            <a:fillRect/>
          </a:stretch>
        </p:blipFill>
        <p:spPr>
          <a:xfrm>
            <a:off x="9949728" y="2454347"/>
            <a:ext cx="603504" cy="603504"/>
          </a:xfrm>
          <a:prstGeom prst="rect">
            <a:avLst/>
          </a:prstGeom>
        </p:spPr>
      </p:pic>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9027199" y="3413984"/>
            <a:ext cx="2640803" cy="365125"/>
          </a:xfrm>
        </p:spPr>
        <p:txBody>
          <a:bodyPr/>
          <a:lstStyle/>
          <a:p>
            <a:pPr algn="l">
              <a:buFont typeface="+mj-lt"/>
              <a:buAutoNum type="arabicPeriod" startAt="4"/>
            </a:pPr>
            <a:r>
              <a:rPr lang="en-US" b="0" i="0" dirty="0">
                <a:effectLst/>
              </a:rPr>
              <a:t>Enjoy Our Service</a:t>
            </a:r>
          </a:p>
        </p:txBody>
      </p:sp>
      <p:sp>
        <p:nvSpPr>
          <p:cNvPr id="3" name="Footer Placeholder 2">
            <a:extLst>
              <a:ext uri="{FF2B5EF4-FFF2-40B4-BE49-F238E27FC236}">
                <a16:creationId xmlns:a16="http://schemas.microsoft.com/office/drawing/2014/main" id="{4EA344E8-12AB-4BC6-9FA0-D3FFCDFD1616}"/>
              </a:ext>
            </a:extLst>
          </p:cNvPr>
          <p:cNvSpPr>
            <a:spLocks noGrp="1"/>
          </p:cNvSpPr>
          <p:nvPr>
            <p:ph type="ftr" sz="quarter" idx="3"/>
          </p:nvPr>
        </p:nvSpPr>
        <p:spPr>
          <a:xfrm rot="5400000">
            <a:off x="10541127" y="1408176"/>
            <a:ext cx="2770499" cy="365125"/>
          </a:xfrm>
        </p:spPr>
        <p:txBody>
          <a:bodyPr/>
          <a:lstStyle/>
          <a:p>
            <a:r>
              <a:rPr lang="en-US" dirty="0" err="1"/>
              <a:t>Neurasent</a:t>
            </a:r>
            <a:endParaRPr lang="en-US" dirty="0"/>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sp>
        <p:nvSpPr>
          <p:cNvPr id="16" name="Date Placeholder 15">
            <a:extLst>
              <a:ext uri="{FF2B5EF4-FFF2-40B4-BE49-F238E27FC236}">
                <a16:creationId xmlns:a16="http://schemas.microsoft.com/office/drawing/2014/main" id="{77C3CA95-BC39-41C4-9B87-98BB7EA2D4C1}"/>
              </a:ext>
            </a:extLst>
          </p:cNvPr>
          <p:cNvSpPr>
            <a:spLocks noGrp="1"/>
          </p:cNvSpPr>
          <p:nvPr>
            <p:ph type="dt" sz="half" idx="2"/>
          </p:nvPr>
        </p:nvSpPr>
        <p:spPr>
          <a:xfrm rot="5400000">
            <a:off x="10595991" y="5074920"/>
            <a:ext cx="2647667" cy="365125"/>
          </a:xfrm>
        </p:spPr>
        <p:txBody>
          <a:bodyPr/>
          <a:lstStyle/>
          <a:p>
            <a:r>
              <a:rPr lang="en-US" dirty="0"/>
              <a:t>Tuesday 23 </a:t>
            </a:r>
            <a:r>
              <a:rPr lang="en-US" dirty="0" err="1"/>
              <a:t>june</a:t>
            </a:r>
            <a:endParaRPr lang="en-US" dirty="0"/>
          </a:p>
        </p:txBody>
      </p:sp>
    </p:spTree>
    <p:extLst>
      <p:ext uri="{BB962C8B-B14F-4D97-AF65-F5344CB8AC3E}">
        <p14:creationId xmlns:p14="http://schemas.microsoft.com/office/powerpoint/2010/main" val="2961106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F8A-A29B-74CC-F575-08E34F0FAE44}"/>
              </a:ext>
            </a:extLst>
          </p:cNvPr>
          <p:cNvSpPr>
            <a:spLocks noGrp="1"/>
          </p:cNvSpPr>
          <p:nvPr>
            <p:ph type="title"/>
          </p:nvPr>
        </p:nvSpPr>
        <p:spPr>
          <a:xfrm>
            <a:off x="2097803" y="1590738"/>
            <a:ext cx="7618020" cy="677782"/>
          </a:xfrm>
        </p:spPr>
        <p:txBody>
          <a:bodyPr/>
          <a:lstStyle/>
          <a:p>
            <a:r>
              <a:rPr lang="en-US" sz="2400" b="0" i="0" dirty="0" err="1">
                <a:solidFill>
                  <a:schemeClr val="accent6"/>
                </a:solidFill>
                <a:effectLst/>
                <a:latin typeface="Söhne"/>
              </a:rPr>
              <a:t>LinearSVC</a:t>
            </a:r>
            <a:r>
              <a:rPr lang="en-US" sz="2400" b="0" i="0" dirty="0">
                <a:solidFill>
                  <a:schemeClr val="accent6"/>
                </a:solidFill>
                <a:effectLst/>
                <a:latin typeface="Söhne"/>
              </a:rPr>
              <a:t>: Understanding the Math Behind Linear Support Vector Classifier</a:t>
            </a:r>
            <a:endParaRPr lang="en-US" sz="2400" dirty="0">
              <a:solidFill>
                <a:schemeClr val="accent6"/>
              </a:solidFill>
            </a:endParaRPr>
          </a:p>
        </p:txBody>
      </p:sp>
      <p:sp>
        <p:nvSpPr>
          <p:cNvPr id="4" name="Text Placeholder 3">
            <a:extLst>
              <a:ext uri="{FF2B5EF4-FFF2-40B4-BE49-F238E27FC236}">
                <a16:creationId xmlns:a16="http://schemas.microsoft.com/office/drawing/2014/main" id="{C73A3250-4B58-DABB-0F6C-4E33647AE5C4}"/>
              </a:ext>
            </a:extLst>
          </p:cNvPr>
          <p:cNvSpPr>
            <a:spLocks noGrp="1"/>
          </p:cNvSpPr>
          <p:nvPr>
            <p:ph type="body" sz="quarter" idx="26"/>
          </p:nvPr>
        </p:nvSpPr>
        <p:spPr>
          <a:xfrm>
            <a:off x="1462028" y="3262556"/>
            <a:ext cx="2431015" cy="1048575"/>
          </a:xfrm>
        </p:spPr>
        <p:txBody>
          <a:bodyPr/>
          <a:lstStyle/>
          <a:p>
            <a:r>
              <a:rPr lang="en-US" b="0" i="0" dirty="0" err="1">
                <a:effectLst/>
                <a:latin typeface="Söhne"/>
              </a:rPr>
              <a:t>LinearSVC</a:t>
            </a:r>
            <a:r>
              <a:rPr lang="en-US" b="0" i="0" dirty="0">
                <a:effectLst/>
                <a:latin typeface="Söhne"/>
              </a:rPr>
              <a:t> is a classification algorithm that separates data into different classes.</a:t>
            </a:r>
            <a:endParaRPr lang="en-US" dirty="0"/>
          </a:p>
        </p:txBody>
      </p:sp>
      <p:sp>
        <p:nvSpPr>
          <p:cNvPr id="5" name="Text Placeholder 4">
            <a:extLst>
              <a:ext uri="{FF2B5EF4-FFF2-40B4-BE49-F238E27FC236}">
                <a16:creationId xmlns:a16="http://schemas.microsoft.com/office/drawing/2014/main" id="{6D5A6AF1-9622-53BF-4D8D-6AB96CC9B36A}"/>
              </a:ext>
            </a:extLst>
          </p:cNvPr>
          <p:cNvSpPr>
            <a:spLocks noGrp="1"/>
          </p:cNvSpPr>
          <p:nvPr>
            <p:ph type="body" sz="quarter" idx="27"/>
          </p:nvPr>
        </p:nvSpPr>
        <p:spPr>
          <a:xfrm>
            <a:off x="4554188" y="3262556"/>
            <a:ext cx="2796638" cy="1048575"/>
          </a:xfrm>
        </p:spPr>
        <p:txBody>
          <a:bodyPr/>
          <a:lstStyle/>
          <a:p>
            <a:r>
              <a:rPr lang="en-US" b="0" i="0" dirty="0" err="1">
                <a:effectLst/>
                <a:latin typeface="Söhne"/>
              </a:rPr>
              <a:t>LinearSVC</a:t>
            </a:r>
            <a:r>
              <a:rPr lang="en-US" b="0" i="0" dirty="0">
                <a:effectLst/>
                <a:latin typeface="Söhne"/>
              </a:rPr>
              <a:t> operates in a high-dimensional space, mapping data using the linear kernel.</a:t>
            </a:r>
            <a:endParaRPr lang="en-US" dirty="0"/>
          </a:p>
        </p:txBody>
      </p:sp>
      <p:sp>
        <p:nvSpPr>
          <p:cNvPr id="6" name="Text Placeholder 5">
            <a:extLst>
              <a:ext uri="{FF2B5EF4-FFF2-40B4-BE49-F238E27FC236}">
                <a16:creationId xmlns:a16="http://schemas.microsoft.com/office/drawing/2014/main" id="{E5D4B59D-CA31-460E-93BB-96B589A77A10}"/>
              </a:ext>
            </a:extLst>
          </p:cNvPr>
          <p:cNvSpPr>
            <a:spLocks noGrp="1"/>
          </p:cNvSpPr>
          <p:nvPr>
            <p:ph type="body" sz="quarter" idx="28"/>
          </p:nvPr>
        </p:nvSpPr>
        <p:spPr>
          <a:xfrm>
            <a:off x="8197006" y="2975988"/>
            <a:ext cx="1706965" cy="1048575"/>
          </a:xfrm>
        </p:spPr>
        <p:txBody>
          <a:bodyPr/>
          <a:lstStyle/>
          <a:p>
            <a:r>
              <a:rPr lang="en-US" dirty="0"/>
              <a:t>Objective</a:t>
            </a:r>
          </a:p>
        </p:txBody>
      </p:sp>
      <p:sp>
        <p:nvSpPr>
          <p:cNvPr id="7" name="Text Placeholder 6">
            <a:extLst>
              <a:ext uri="{FF2B5EF4-FFF2-40B4-BE49-F238E27FC236}">
                <a16:creationId xmlns:a16="http://schemas.microsoft.com/office/drawing/2014/main" id="{FDBE65C6-175D-BE66-626B-BE3EEDE61A83}"/>
              </a:ext>
            </a:extLst>
          </p:cNvPr>
          <p:cNvSpPr>
            <a:spLocks noGrp="1"/>
          </p:cNvSpPr>
          <p:nvPr>
            <p:ph type="body" sz="quarter" idx="13"/>
          </p:nvPr>
        </p:nvSpPr>
        <p:spPr/>
        <p:txBody>
          <a:bodyPr/>
          <a:lstStyle/>
          <a:p>
            <a:pPr marL="285750" indent="-285750">
              <a:buFont typeface="Arial" panose="020B0604020202020204" pitchFamily="34" charset="0"/>
              <a:buChar char="•"/>
            </a:pPr>
            <a:r>
              <a:rPr lang="en-US" b="0" i="0" dirty="0">
                <a:solidFill>
                  <a:srgbClr val="D1D5DB"/>
                </a:solidFill>
                <a:effectLst/>
                <a:latin typeface="Söhne"/>
              </a:rPr>
              <a:t>It belongs to Support Vector Machines (SVMs) and uses the linear kernel.</a:t>
            </a:r>
            <a:endParaRPr lang="en-US" dirty="0"/>
          </a:p>
        </p:txBody>
      </p:sp>
      <p:sp>
        <p:nvSpPr>
          <p:cNvPr id="8" name="Text Placeholder 7">
            <a:extLst>
              <a:ext uri="{FF2B5EF4-FFF2-40B4-BE49-F238E27FC236}">
                <a16:creationId xmlns:a16="http://schemas.microsoft.com/office/drawing/2014/main" id="{3C3069D4-C2B3-8B7B-029D-E29E67E335DC}"/>
              </a:ext>
            </a:extLst>
          </p:cNvPr>
          <p:cNvSpPr>
            <a:spLocks noGrp="1"/>
          </p:cNvSpPr>
          <p:nvPr>
            <p:ph type="body" sz="quarter" idx="29"/>
          </p:nvPr>
        </p:nvSpPr>
        <p:spPr>
          <a:xfrm>
            <a:off x="4691305" y="4573929"/>
            <a:ext cx="2431015" cy="1148945"/>
          </a:xfrm>
        </p:spPr>
        <p:txBody>
          <a:bodyPr/>
          <a:lstStyle/>
          <a:p>
            <a:pPr marL="285750" indent="-285750">
              <a:buFont typeface="Arial" panose="020B0604020202020204" pitchFamily="34" charset="0"/>
              <a:buChar char="•"/>
            </a:pPr>
            <a:r>
              <a:rPr lang="en-US" dirty="0"/>
              <a:t>Linear kernel is a simple dot product between two vectors</a:t>
            </a:r>
          </a:p>
          <a:p>
            <a:pPr marL="285750" indent="-285750">
              <a:buFont typeface="Arial" panose="020B0604020202020204" pitchFamily="34" charset="0"/>
              <a:buChar char="•"/>
            </a:pPr>
            <a:endParaRPr lang="en-US" b="0" i="0" dirty="0">
              <a:solidFill>
                <a:srgbClr val="D1D5DB"/>
              </a:solidFill>
              <a:effectLst/>
              <a:latin typeface="Söhne"/>
            </a:endParaRPr>
          </a:p>
          <a:p>
            <a:pPr>
              <a:buFont typeface="Arial" panose="020B0604020202020204" pitchFamily="34" charset="0"/>
              <a:buChar char="•"/>
            </a:pPr>
            <a:r>
              <a:rPr lang="en-US" dirty="0"/>
              <a:t> </a:t>
            </a:r>
            <a:r>
              <a:rPr lang="en-US" dirty="0" err="1"/>
              <a:t>LinearSVC</a:t>
            </a:r>
            <a:r>
              <a:rPr lang="en-US" dirty="0"/>
              <a:t> is fast, effective and memory-efficient, but may not handle nonlinear data well.</a:t>
            </a:r>
          </a:p>
        </p:txBody>
      </p:sp>
      <p:sp>
        <p:nvSpPr>
          <p:cNvPr id="9" name="Text Placeholder 8">
            <a:extLst>
              <a:ext uri="{FF2B5EF4-FFF2-40B4-BE49-F238E27FC236}">
                <a16:creationId xmlns:a16="http://schemas.microsoft.com/office/drawing/2014/main" id="{C7EFAF99-B17C-14EC-803B-6A525D7A348B}"/>
              </a:ext>
            </a:extLst>
          </p:cNvPr>
          <p:cNvSpPr>
            <a:spLocks noGrp="1"/>
          </p:cNvSpPr>
          <p:nvPr>
            <p:ph type="body" sz="quarter" idx="30"/>
          </p:nvPr>
        </p:nvSpPr>
        <p:spPr>
          <a:xfrm>
            <a:off x="7834982" y="4156222"/>
            <a:ext cx="2431015" cy="1148945"/>
          </a:xfrm>
        </p:spPr>
        <p:txBody>
          <a:bodyPr/>
          <a:lstStyle/>
          <a:p>
            <a:pPr marL="285750" indent="-285750">
              <a:buFont typeface="Arial" panose="020B0604020202020204" pitchFamily="34" charset="0"/>
              <a:buChar char="•"/>
            </a:pPr>
            <a:r>
              <a:rPr lang="en-US" b="0" i="0" dirty="0">
                <a:solidFill>
                  <a:srgbClr val="D1D5DB"/>
                </a:solidFill>
                <a:effectLst/>
                <a:latin typeface="Söhne"/>
              </a:rPr>
              <a:t>Its objective is to find a hyperplane that separates classes.</a:t>
            </a:r>
          </a:p>
          <a:p>
            <a:pPr marL="285750" indent="-285750">
              <a:buFont typeface="Arial" panose="020B0604020202020204" pitchFamily="34" charset="0"/>
              <a:buChar char="•"/>
            </a:pPr>
            <a:endParaRPr lang="en-US" b="0" i="0" dirty="0">
              <a:solidFill>
                <a:srgbClr val="D1D5DB"/>
              </a:solidFill>
              <a:effectLst/>
              <a:latin typeface="Söhne"/>
            </a:endParaRPr>
          </a:p>
          <a:p>
            <a:pPr marL="285750" indent="-285750">
              <a:buFont typeface="Arial" panose="020B0604020202020204" pitchFamily="34" charset="0"/>
              <a:buChar char="•"/>
            </a:pPr>
            <a:r>
              <a:rPr lang="en-US" b="0" i="0" dirty="0">
                <a:solidFill>
                  <a:srgbClr val="D1D5DB"/>
                </a:solidFill>
                <a:effectLst/>
                <a:latin typeface="Söhne"/>
              </a:rPr>
              <a:t>The hyperplane is a decision boundary dividing the feature space.</a:t>
            </a:r>
            <a:endParaRPr lang="en-US" dirty="0"/>
          </a:p>
        </p:txBody>
      </p:sp>
      <p:sp>
        <p:nvSpPr>
          <p:cNvPr id="10" name="Footer Placeholder 9">
            <a:extLst>
              <a:ext uri="{FF2B5EF4-FFF2-40B4-BE49-F238E27FC236}">
                <a16:creationId xmlns:a16="http://schemas.microsoft.com/office/drawing/2014/main" id="{55DA604E-A579-DE6A-91FE-3C9787A696D6}"/>
              </a:ext>
            </a:extLst>
          </p:cNvPr>
          <p:cNvSpPr>
            <a:spLocks noGrp="1"/>
          </p:cNvSpPr>
          <p:nvPr>
            <p:ph type="ftr" sz="quarter" idx="3"/>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992C996F-5628-ED29-1C97-8EB5DBD54709}"/>
              </a:ext>
            </a:extLst>
          </p:cNvPr>
          <p:cNvSpPr>
            <a:spLocks noGrp="1"/>
          </p:cNvSpPr>
          <p:nvPr>
            <p:ph type="sldNum" sz="quarter" idx="4"/>
          </p:nvPr>
        </p:nvSpPr>
        <p:spPr/>
        <p:txBody>
          <a:bodyPr/>
          <a:lstStyle/>
          <a:p>
            <a:pPr>
              <a:defRPr/>
            </a:pPr>
            <a:fld id="{8D1FC6F8-0BCD-47E9-9C64-690771D9C143}" type="slidenum">
              <a:rPr lang="en-US" smtClean="0"/>
              <a:pPr>
                <a:defRPr/>
              </a:pPr>
              <a:t>5</a:t>
            </a:fld>
            <a:endParaRPr lang="en-US" dirty="0"/>
          </a:p>
        </p:txBody>
      </p:sp>
      <p:sp>
        <p:nvSpPr>
          <p:cNvPr id="12" name="Date Placeholder 11">
            <a:extLst>
              <a:ext uri="{FF2B5EF4-FFF2-40B4-BE49-F238E27FC236}">
                <a16:creationId xmlns:a16="http://schemas.microsoft.com/office/drawing/2014/main" id="{C3DAECE5-0D53-6120-85ED-17381EA91888}"/>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845795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F8A-A29B-74CC-F575-08E34F0FAE44}"/>
              </a:ext>
            </a:extLst>
          </p:cNvPr>
          <p:cNvSpPr>
            <a:spLocks noGrp="1"/>
          </p:cNvSpPr>
          <p:nvPr>
            <p:ph type="title"/>
          </p:nvPr>
        </p:nvSpPr>
        <p:spPr>
          <a:xfrm>
            <a:off x="2097803" y="1590738"/>
            <a:ext cx="7618020" cy="677782"/>
          </a:xfrm>
        </p:spPr>
        <p:txBody>
          <a:bodyPr/>
          <a:lstStyle/>
          <a:p>
            <a:r>
              <a:rPr lang="en-US" sz="2400" b="0" i="0" dirty="0" err="1">
                <a:solidFill>
                  <a:schemeClr val="accent6"/>
                </a:solidFill>
                <a:effectLst/>
                <a:latin typeface="Söhne"/>
              </a:rPr>
              <a:t>LinearSVC</a:t>
            </a:r>
            <a:r>
              <a:rPr lang="en-US" sz="2400" b="0" i="0" dirty="0">
                <a:solidFill>
                  <a:schemeClr val="accent6"/>
                </a:solidFill>
                <a:effectLst/>
                <a:latin typeface="Söhne"/>
              </a:rPr>
              <a:t>: Understanding the Math Behind Linear Support Vector Classifier</a:t>
            </a:r>
            <a:endParaRPr lang="en-US" sz="2400" dirty="0">
              <a:solidFill>
                <a:schemeClr val="accent6"/>
              </a:solidFill>
            </a:endParaRPr>
          </a:p>
        </p:txBody>
      </p:sp>
      <p:sp>
        <p:nvSpPr>
          <p:cNvPr id="4" name="Text Placeholder 3">
            <a:extLst>
              <a:ext uri="{FF2B5EF4-FFF2-40B4-BE49-F238E27FC236}">
                <a16:creationId xmlns:a16="http://schemas.microsoft.com/office/drawing/2014/main" id="{C73A3250-4B58-DABB-0F6C-4E33647AE5C4}"/>
              </a:ext>
            </a:extLst>
          </p:cNvPr>
          <p:cNvSpPr>
            <a:spLocks noGrp="1"/>
          </p:cNvSpPr>
          <p:nvPr>
            <p:ph type="body" sz="quarter" idx="26"/>
          </p:nvPr>
        </p:nvSpPr>
        <p:spPr>
          <a:xfrm>
            <a:off x="1462028" y="3262556"/>
            <a:ext cx="2431015" cy="1048575"/>
          </a:xfrm>
        </p:spPr>
        <p:txBody>
          <a:bodyPr/>
          <a:lstStyle/>
          <a:p>
            <a:r>
              <a:rPr lang="en-US" b="0" i="0" dirty="0" err="1">
                <a:effectLst/>
                <a:latin typeface="Söhne"/>
              </a:rPr>
              <a:t>LinearSVC</a:t>
            </a:r>
            <a:r>
              <a:rPr lang="en-US" b="0" i="0" dirty="0">
                <a:effectLst/>
                <a:latin typeface="Söhne"/>
              </a:rPr>
              <a:t> is a classification algorithm that separates data into different classes.</a:t>
            </a:r>
            <a:endParaRPr lang="en-US" dirty="0"/>
          </a:p>
        </p:txBody>
      </p:sp>
      <p:sp>
        <p:nvSpPr>
          <p:cNvPr id="5" name="Text Placeholder 4">
            <a:extLst>
              <a:ext uri="{FF2B5EF4-FFF2-40B4-BE49-F238E27FC236}">
                <a16:creationId xmlns:a16="http://schemas.microsoft.com/office/drawing/2014/main" id="{6D5A6AF1-9622-53BF-4D8D-6AB96CC9B36A}"/>
              </a:ext>
            </a:extLst>
          </p:cNvPr>
          <p:cNvSpPr>
            <a:spLocks noGrp="1"/>
          </p:cNvSpPr>
          <p:nvPr>
            <p:ph type="body" sz="quarter" idx="27"/>
          </p:nvPr>
        </p:nvSpPr>
        <p:spPr>
          <a:xfrm>
            <a:off x="4554188" y="3262556"/>
            <a:ext cx="2796638" cy="1048575"/>
          </a:xfrm>
        </p:spPr>
        <p:txBody>
          <a:bodyPr/>
          <a:lstStyle/>
          <a:p>
            <a:r>
              <a:rPr lang="en-US" b="0" i="0" dirty="0" err="1">
                <a:effectLst/>
                <a:latin typeface="Söhne"/>
              </a:rPr>
              <a:t>LinearSVC</a:t>
            </a:r>
            <a:r>
              <a:rPr lang="en-US" b="0" i="0" dirty="0">
                <a:effectLst/>
                <a:latin typeface="Söhne"/>
              </a:rPr>
              <a:t> operates in a high-dimensional space, mapping data using the linear kernel.</a:t>
            </a:r>
            <a:endParaRPr lang="en-US" dirty="0"/>
          </a:p>
        </p:txBody>
      </p:sp>
      <p:sp>
        <p:nvSpPr>
          <p:cNvPr id="6" name="Text Placeholder 5">
            <a:extLst>
              <a:ext uri="{FF2B5EF4-FFF2-40B4-BE49-F238E27FC236}">
                <a16:creationId xmlns:a16="http://schemas.microsoft.com/office/drawing/2014/main" id="{E5D4B59D-CA31-460E-93BB-96B589A77A10}"/>
              </a:ext>
            </a:extLst>
          </p:cNvPr>
          <p:cNvSpPr>
            <a:spLocks noGrp="1"/>
          </p:cNvSpPr>
          <p:nvPr>
            <p:ph type="body" sz="quarter" idx="28"/>
          </p:nvPr>
        </p:nvSpPr>
        <p:spPr>
          <a:xfrm>
            <a:off x="8197006" y="2975988"/>
            <a:ext cx="1706965" cy="1048575"/>
          </a:xfrm>
        </p:spPr>
        <p:txBody>
          <a:bodyPr/>
          <a:lstStyle/>
          <a:p>
            <a:r>
              <a:rPr lang="en-US" dirty="0"/>
              <a:t>Objective</a:t>
            </a:r>
          </a:p>
        </p:txBody>
      </p:sp>
      <p:sp>
        <p:nvSpPr>
          <p:cNvPr id="7" name="Text Placeholder 6">
            <a:extLst>
              <a:ext uri="{FF2B5EF4-FFF2-40B4-BE49-F238E27FC236}">
                <a16:creationId xmlns:a16="http://schemas.microsoft.com/office/drawing/2014/main" id="{FDBE65C6-175D-BE66-626B-BE3EEDE61A83}"/>
              </a:ext>
            </a:extLst>
          </p:cNvPr>
          <p:cNvSpPr>
            <a:spLocks noGrp="1"/>
          </p:cNvSpPr>
          <p:nvPr>
            <p:ph type="body" sz="quarter" idx="13"/>
          </p:nvPr>
        </p:nvSpPr>
        <p:spPr/>
        <p:txBody>
          <a:bodyPr/>
          <a:lstStyle/>
          <a:p>
            <a:pPr marL="285750" indent="-285750">
              <a:buFont typeface="Arial" panose="020B0604020202020204" pitchFamily="34" charset="0"/>
              <a:buChar char="•"/>
            </a:pPr>
            <a:r>
              <a:rPr lang="en-US" b="0" i="0" dirty="0">
                <a:solidFill>
                  <a:srgbClr val="D1D5DB"/>
                </a:solidFill>
                <a:effectLst/>
                <a:latin typeface="Söhne"/>
              </a:rPr>
              <a:t>It belongs to Support Vector Machines (SVMs) and uses the linear kernel.</a:t>
            </a:r>
            <a:endParaRPr lang="en-US" dirty="0"/>
          </a:p>
        </p:txBody>
      </p:sp>
      <p:sp>
        <p:nvSpPr>
          <p:cNvPr id="8" name="Text Placeholder 7">
            <a:extLst>
              <a:ext uri="{FF2B5EF4-FFF2-40B4-BE49-F238E27FC236}">
                <a16:creationId xmlns:a16="http://schemas.microsoft.com/office/drawing/2014/main" id="{3C3069D4-C2B3-8B7B-029D-E29E67E335DC}"/>
              </a:ext>
            </a:extLst>
          </p:cNvPr>
          <p:cNvSpPr>
            <a:spLocks noGrp="1"/>
          </p:cNvSpPr>
          <p:nvPr>
            <p:ph type="body" sz="quarter" idx="29"/>
          </p:nvPr>
        </p:nvSpPr>
        <p:spPr>
          <a:xfrm>
            <a:off x="4691305" y="4573929"/>
            <a:ext cx="2431015" cy="1148945"/>
          </a:xfrm>
        </p:spPr>
        <p:txBody>
          <a:bodyPr/>
          <a:lstStyle/>
          <a:p>
            <a:pPr marL="285750" indent="-285750">
              <a:buFont typeface="Arial" panose="020B0604020202020204" pitchFamily="34" charset="0"/>
              <a:buChar char="•"/>
            </a:pPr>
            <a:r>
              <a:rPr lang="en-US" dirty="0"/>
              <a:t>Linear kernel is a simple dot product between two vectors</a:t>
            </a:r>
          </a:p>
          <a:p>
            <a:pPr marL="285750" indent="-285750">
              <a:buFont typeface="Arial" panose="020B0604020202020204" pitchFamily="34" charset="0"/>
              <a:buChar char="•"/>
            </a:pPr>
            <a:endParaRPr lang="en-US" b="0" i="0" dirty="0">
              <a:solidFill>
                <a:srgbClr val="D1D5DB"/>
              </a:solidFill>
              <a:effectLst/>
              <a:latin typeface="Söhne"/>
            </a:endParaRPr>
          </a:p>
          <a:p>
            <a:pPr>
              <a:buFont typeface="Arial" panose="020B0604020202020204" pitchFamily="34" charset="0"/>
              <a:buChar char="•"/>
            </a:pPr>
            <a:r>
              <a:rPr lang="en-US" dirty="0"/>
              <a:t> </a:t>
            </a:r>
            <a:r>
              <a:rPr lang="en-US" dirty="0" err="1"/>
              <a:t>LinearSVC</a:t>
            </a:r>
            <a:r>
              <a:rPr lang="en-US" dirty="0"/>
              <a:t> is fast, effective and memory-efficient, but may not handle nonlinear data well.</a:t>
            </a:r>
          </a:p>
        </p:txBody>
      </p:sp>
      <p:sp>
        <p:nvSpPr>
          <p:cNvPr id="9" name="Text Placeholder 8">
            <a:extLst>
              <a:ext uri="{FF2B5EF4-FFF2-40B4-BE49-F238E27FC236}">
                <a16:creationId xmlns:a16="http://schemas.microsoft.com/office/drawing/2014/main" id="{C7EFAF99-B17C-14EC-803B-6A525D7A348B}"/>
              </a:ext>
            </a:extLst>
          </p:cNvPr>
          <p:cNvSpPr>
            <a:spLocks noGrp="1"/>
          </p:cNvSpPr>
          <p:nvPr>
            <p:ph type="body" sz="quarter" idx="30"/>
          </p:nvPr>
        </p:nvSpPr>
        <p:spPr>
          <a:xfrm>
            <a:off x="7834982" y="4156222"/>
            <a:ext cx="2431015" cy="1148945"/>
          </a:xfrm>
        </p:spPr>
        <p:txBody>
          <a:bodyPr/>
          <a:lstStyle/>
          <a:p>
            <a:pPr marL="285750" indent="-285750">
              <a:buFont typeface="Arial" panose="020B0604020202020204" pitchFamily="34" charset="0"/>
              <a:buChar char="•"/>
            </a:pPr>
            <a:r>
              <a:rPr lang="en-US" b="0" i="0" dirty="0">
                <a:solidFill>
                  <a:srgbClr val="D1D5DB"/>
                </a:solidFill>
                <a:effectLst/>
                <a:latin typeface="Söhne"/>
              </a:rPr>
              <a:t>Its objective is to find a hyperplane that separates classes.</a:t>
            </a:r>
          </a:p>
          <a:p>
            <a:pPr marL="285750" indent="-285750">
              <a:buFont typeface="Arial" panose="020B0604020202020204" pitchFamily="34" charset="0"/>
              <a:buChar char="•"/>
            </a:pPr>
            <a:endParaRPr lang="en-US" b="0" i="0" dirty="0">
              <a:solidFill>
                <a:srgbClr val="D1D5DB"/>
              </a:solidFill>
              <a:effectLst/>
              <a:latin typeface="Söhne"/>
            </a:endParaRPr>
          </a:p>
          <a:p>
            <a:pPr marL="285750" indent="-285750">
              <a:buFont typeface="Arial" panose="020B0604020202020204" pitchFamily="34" charset="0"/>
              <a:buChar char="•"/>
            </a:pPr>
            <a:r>
              <a:rPr lang="en-US" b="0" i="0" dirty="0">
                <a:solidFill>
                  <a:srgbClr val="D1D5DB"/>
                </a:solidFill>
                <a:effectLst/>
                <a:latin typeface="Söhne"/>
              </a:rPr>
              <a:t>The hyperplane is a decision boundary dividing the feature space.</a:t>
            </a:r>
            <a:endParaRPr lang="en-US" dirty="0"/>
          </a:p>
        </p:txBody>
      </p:sp>
      <p:sp>
        <p:nvSpPr>
          <p:cNvPr id="10" name="Footer Placeholder 9">
            <a:extLst>
              <a:ext uri="{FF2B5EF4-FFF2-40B4-BE49-F238E27FC236}">
                <a16:creationId xmlns:a16="http://schemas.microsoft.com/office/drawing/2014/main" id="{55DA604E-A579-DE6A-91FE-3C9787A696D6}"/>
              </a:ext>
            </a:extLst>
          </p:cNvPr>
          <p:cNvSpPr>
            <a:spLocks noGrp="1"/>
          </p:cNvSpPr>
          <p:nvPr>
            <p:ph type="ftr" sz="quarter" idx="3"/>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992C996F-5628-ED29-1C97-8EB5DBD54709}"/>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sp>
        <p:nvSpPr>
          <p:cNvPr id="12" name="Date Placeholder 11">
            <a:extLst>
              <a:ext uri="{FF2B5EF4-FFF2-40B4-BE49-F238E27FC236}">
                <a16:creationId xmlns:a16="http://schemas.microsoft.com/office/drawing/2014/main" id="{C3DAECE5-0D53-6120-85ED-17381EA91888}"/>
              </a:ext>
            </a:extLst>
          </p:cNvPr>
          <p:cNvSpPr>
            <a:spLocks noGrp="1"/>
          </p:cNvSpPr>
          <p:nvPr>
            <p:ph type="dt" sz="half" idx="2"/>
          </p:nvPr>
        </p:nvSpPr>
        <p:spPr/>
        <p:txBody>
          <a:bodyPr/>
          <a:lstStyle/>
          <a:p>
            <a:pPr>
              <a:defRPr/>
            </a:pPr>
            <a:r>
              <a:rPr lang="en-US" cap="all"/>
              <a:t>May 21, 20XX</a:t>
            </a:r>
            <a:endParaRPr lang="en-US" cap="all" dirty="0"/>
          </a:p>
        </p:txBody>
      </p:sp>
      <p:pic>
        <p:nvPicPr>
          <p:cNvPr id="3" name="Online Media 2" title="SVM with polynomial kernel visualization (HD)">
            <a:hlinkClick r:id="" action="ppaction://media"/>
            <a:extLst>
              <a:ext uri="{FF2B5EF4-FFF2-40B4-BE49-F238E27FC236}">
                <a16:creationId xmlns:a16="http://schemas.microsoft.com/office/drawing/2014/main" id="{C3698448-7727-898C-0251-74328934BCCF}"/>
              </a:ext>
            </a:extLst>
          </p:cNvPr>
          <p:cNvPicPr>
            <a:picLocks noRot="1" noChangeAspect="1"/>
          </p:cNvPicPr>
          <p:nvPr>
            <a:videoFile r:link="rId1"/>
          </p:nvPr>
        </p:nvPicPr>
        <p:blipFill>
          <a:blip r:embed="rId3"/>
          <a:stretch>
            <a:fillRect/>
          </a:stretch>
        </p:blipFill>
        <p:spPr>
          <a:xfrm>
            <a:off x="26973" y="-15240"/>
            <a:ext cx="12165027" cy="6873240"/>
          </a:xfrm>
          <a:prstGeom prst="rect">
            <a:avLst/>
          </a:prstGeom>
        </p:spPr>
      </p:pic>
    </p:spTree>
    <p:extLst>
      <p:ext uri="{BB962C8B-B14F-4D97-AF65-F5344CB8AC3E}">
        <p14:creationId xmlns:p14="http://schemas.microsoft.com/office/powerpoint/2010/main" val="417130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3EC9-3FD3-B31C-9512-C9F5604B8BC9}"/>
              </a:ext>
            </a:extLst>
          </p:cNvPr>
          <p:cNvSpPr>
            <a:spLocks noGrp="1"/>
          </p:cNvSpPr>
          <p:nvPr>
            <p:ph type="title"/>
          </p:nvPr>
        </p:nvSpPr>
        <p:spPr>
          <a:xfrm>
            <a:off x="305119" y="70100"/>
            <a:ext cx="10515600" cy="492025"/>
          </a:xfrm>
        </p:spPr>
        <p:txBody>
          <a:bodyPr/>
          <a:lstStyle/>
          <a:p>
            <a:r>
              <a:rPr lang="en-US" dirty="0"/>
              <a:t>Math behind it</a:t>
            </a:r>
            <a:br>
              <a:rPr lang="en-US" dirty="0"/>
            </a:br>
            <a:r>
              <a:rPr lang="en-US" sz="1400" b="0" i="0" dirty="0">
                <a:effectLst/>
                <a:latin typeface="Söhne"/>
              </a:rPr>
              <a:t>Optimization Process:</a:t>
            </a:r>
            <a:br>
              <a:rPr lang="en-US" b="0" i="0" dirty="0">
                <a:effectLst/>
                <a:latin typeface="Söhne"/>
              </a:rPr>
            </a:br>
            <a:endParaRPr lang="en-US" dirty="0"/>
          </a:p>
        </p:txBody>
      </p:sp>
      <p:sp>
        <p:nvSpPr>
          <p:cNvPr id="3" name="Text Placeholder 2">
            <a:extLst>
              <a:ext uri="{FF2B5EF4-FFF2-40B4-BE49-F238E27FC236}">
                <a16:creationId xmlns:a16="http://schemas.microsoft.com/office/drawing/2014/main" id="{49EFD51D-11BE-A5B3-788E-F6AE5CB3D749}"/>
              </a:ext>
            </a:extLst>
          </p:cNvPr>
          <p:cNvSpPr>
            <a:spLocks noGrp="1"/>
          </p:cNvSpPr>
          <p:nvPr>
            <p:ph type="body" sz="quarter" idx="15"/>
          </p:nvPr>
        </p:nvSpPr>
        <p:spPr>
          <a:xfrm>
            <a:off x="2668086" y="1170302"/>
            <a:ext cx="4225204" cy="492025"/>
          </a:xfrm>
        </p:spPr>
        <p:txBody>
          <a:bodyPr/>
          <a:lstStyle/>
          <a:p>
            <a:r>
              <a:rPr lang="en-US" sz="800" b="0" i="0" dirty="0">
                <a:effectLst/>
                <a:latin typeface="Söhne"/>
              </a:rPr>
              <a:t>The hyperplane equation: w(T) * x + b = 0</a:t>
            </a:r>
          </a:p>
          <a:p>
            <a:r>
              <a:rPr lang="en-US" sz="800" b="0" i="0" dirty="0">
                <a:effectLst/>
                <a:latin typeface="Söhne"/>
              </a:rPr>
              <a:t> where w(T) is the transpose of the weight vector w.</a:t>
            </a:r>
          </a:p>
          <a:p>
            <a:r>
              <a:rPr lang="en-US" sz="800" b="0" i="0" dirty="0">
                <a:effectLst/>
                <a:latin typeface="Söhne"/>
              </a:rPr>
              <a:t>"x" represents a data point </a:t>
            </a:r>
          </a:p>
          <a:p>
            <a:r>
              <a:rPr lang="en-US" sz="800" b="0" i="0" dirty="0">
                <a:effectLst/>
                <a:latin typeface="Söhne"/>
              </a:rPr>
              <a:t>"b" is the bias term that helps determine the position and orientation of the hyperplane in the feature space.</a:t>
            </a:r>
            <a:endParaRPr lang="en-US" sz="800" dirty="0">
              <a:latin typeface="Söhne"/>
            </a:endParaRPr>
          </a:p>
        </p:txBody>
      </p:sp>
      <p:sp>
        <p:nvSpPr>
          <p:cNvPr id="4" name="Text Placeholder 3">
            <a:extLst>
              <a:ext uri="{FF2B5EF4-FFF2-40B4-BE49-F238E27FC236}">
                <a16:creationId xmlns:a16="http://schemas.microsoft.com/office/drawing/2014/main" id="{5BBB7A48-5F2F-90E3-64F5-EB51114CE281}"/>
              </a:ext>
            </a:extLst>
          </p:cNvPr>
          <p:cNvSpPr>
            <a:spLocks noGrp="1"/>
          </p:cNvSpPr>
          <p:nvPr>
            <p:ph type="body" sz="quarter" idx="20"/>
          </p:nvPr>
        </p:nvSpPr>
        <p:spPr>
          <a:xfrm>
            <a:off x="202430" y="4153148"/>
            <a:ext cx="2558584" cy="660665"/>
          </a:xfrm>
        </p:spPr>
        <p:txBody>
          <a:bodyPr/>
          <a:lstStyle/>
          <a:p>
            <a:r>
              <a:rPr lang="en-US" sz="800" u="sng" dirty="0">
                <a:solidFill>
                  <a:srgbClr val="FF0000"/>
                </a:solidFill>
                <a:latin typeface="-apple-system"/>
                <a:hlinkClick r:id="rId2">
                  <a:extLst>
                    <a:ext uri="{A12FA001-AC4F-418D-AE19-62706E023703}">
                      <ahyp:hlinkClr xmlns:ahyp="http://schemas.microsoft.com/office/drawing/2018/hyperlinkcolor" val="tx"/>
                    </a:ext>
                  </a:extLst>
                </a:hlinkClick>
              </a:rPr>
              <a:t>The objective function is a function that we want to </a:t>
            </a:r>
            <a:r>
              <a:rPr lang="en-US" sz="800" b="1" u="sng" dirty="0">
                <a:solidFill>
                  <a:srgbClr val="FF0000"/>
                </a:solidFill>
                <a:latin typeface="-apple-system"/>
                <a:hlinkClick r:id="rId2">
                  <a:extLst>
                    <a:ext uri="{A12FA001-AC4F-418D-AE19-62706E023703}">
                      <ahyp:hlinkClr xmlns:ahyp="http://schemas.microsoft.com/office/drawing/2018/hyperlinkcolor" val="tx"/>
                    </a:ext>
                  </a:extLst>
                </a:hlinkClick>
              </a:rPr>
              <a:t>minimize or maximize</a:t>
            </a:r>
            <a:r>
              <a:rPr lang="en-US" sz="800" u="sng" dirty="0">
                <a:solidFill>
                  <a:srgbClr val="FF0000"/>
                </a:solidFill>
                <a:latin typeface="-apple-system"/>
                <a:hlinkClick r:id="rId2">
                  <a:extLst>
                    <a:ext uri="{A12FA001-AC4F-418D-AE19-62706E023703}">
                      <ahyp:hlinkClr xmlns:ahyp="http://schemas.microsoft.com/office/drawing/2018/hyperlinkcolor" val="tx"/>
                    </a:ext>
                  </a:extLst>
                </a:hlinkClick>
              </a:rPr>
              <a:t> to find the optimal solution for a problem</a:t>
            </a:r>
            <a:r>
              <a:rPr lang="en-US" sz="800" u="sng" dirty="0">
                <a:solidFill>
                  <a:srgbClr val="FF0000"/>
                </a:solidFill>
                <a:latin typeface="-apple-system"/>
              </a:rPr>
              <a:t>:</a:t>
            </a:r>
          </a:p>
          <a:p>
            <a:r>
              <a:rPr lang="en-US" sz="800" b="0" i="0" dirty="0">
                <a:solidFill>
                  <a:srgbClr val="FF0000"/>
                </a:solidFill>
                <a:effectLst/>
                <a:latin typeface="-apple-system"/>
              </a:rPr>
              <a:t>(w) and (b): the </a:t>
            </a:r>
            <a:r>
              <a:rPr lang="en-US" sz="800" b="1" i="0" dirty="0">
                <a:solidFill>
                  <a:srgbClr val="FF0000"/>
                </a:solidFill>
                <a:effectLst/>
                <a:latin typeface="-apple-system"/>
              </a:rPr>
              <a:t>weight vector</a:t>
            </a:r>
            <a:r>
              <a:rPr lang="en-US" sz="800" b="0" i="0" dirty="0">
                <a:solidFill>
                  <a:srgbClr val="FF0000"/>
                </a:solidFill>
                <a:effectLst/>
                <a:latin typeface="-apple-system"/>
              </a:rPr>
              <a:t> and the </a:t>
            </a:r>
            <a:r>
              <a:rPr lang="en-US" sz="800" b="1" i="0" dirty="0">
                <a:solidFill>
                  <a:srgbClr val="FF0000"/>
                </a:solidFill>
                <a:effectLst/>
                <a:latin typeface="-apple-system"/>
              </a:rPr>
              <a:t>bias term</a:t>
            </a:r>
            <a:r>
              <a:rPr lang="en-US" sz="800" b="0" i="0" dirty="0">
                <a:solidFill>
                  <a:srgbClr val="FF0000"/>
                </a:solidFill>
                <a:effectLst/>
                <a:latin typeface="-apple-system"/>
              </a:rPr>
              <a:t> of the linear classifier, which define the </a:t>
            </a:r>
            <a:r>
              <a:rPr lang="en-US" sz="800" b="1" i="0" dirty="0">
                <a:solidFill>
                  <a:srgbClr val="FF0000"/>
                </a:solidFill>
                <a:effectLst/>
                <a:latin typeface="-apple-system"/>
              </a:rPr>
              <a:t>decision boundary</a:t>
            </a:r>
            <a:r>
              <a:rPr lang="en-US" sz="800" b="0" i="0" dirty="0">
                <a:solidFill>
                  <a:srgbClr val="FF0000"/>
                </a:solidFill>
                <a:effectLst/>
                <a:latin typeface="-apple-system"/>
              </a:rPr>
              <a:t> that separates the classes.</a:t>
            </a:r>
          </a:p>
          <a:p>
            <a:r>
              <a:rPr lang="en-US" sz="800" b="0" i="0" dirty="0">
                <a:solidFill>
                  <a:srgbClr val="FF0000"/>
                </a:solidFill>
                <a:effectLst/>
                <a:latin typeface="-apple-system"/>
              </a:rPr>
              <a:t>(|w|^2): the </a:t>
            </a:r>
            <a:r>
              <a:rPr lang="en-US" sz="800" b="1" i="0" dirty="0">
                <a:solidFill>
                  <a:srgbClr val="FF0000"/>
                </a:solidFill>
                <a:effectLst/>
                <a:latin typeface="-apple-system"/>
              </a:rPr>
              <a:t>squared Euclidean norm</a:t>
            </a:r>
            <a:r>
              <a:rPr lang="en-US" sz="800" b="0" i="0" dirty="0">
                <a:solidFill>
                  <a:srgbClr val="FF0000"/>
                </a:solidFill>
                <a:effectLst/>
                <a:latin typeface="-apple-system"/>
              </a:rPr>
              <a:t> of the weight vector, which measures how large the weights are. Minimizing this term helps to avoid </a:t>
            </a:r>
            <a:r>
              <a:rPr lang="en-US" sz="800" b="1" i="0" dirty="0">
                <a:solidFill>
                  <a:srgbClr val="FF0000"/>
                </a:solidFill>
                <a:effectLst/>
                <a:latin typeface="-apple-system"/>
              </a:rPr>
              <a:t>overfitting</a:t>
            </a:r>
            <a:r>
              <a:rPr lang="en-US" sz="800" b="0" i="0" dirty="0">
                <a:solidFill>
                  <a:srgbClr val="FF0000"/>
                </a:solidFill>
                <a:effectLst/>
                <a:latin typeface="-apple-system"/>
              </a:rPr>
              <a:t> and improve </a:t>
            </a:r>
            <a:r>
              <a:rPr lang="en-US" sz="800" b="1" i="0" dirty="0">
                <a:solidFill>
                  <a:srgbClr val="FF0000"/>
                </a:solidFill>
                <a:effectLst/>
                <a:latin typeface="-apple-system"/>
              </a:rPr>
              <a:t>generalization</a:t>
            </a:r>
            <a:r>
              <a:rPr lang="en-US" sz="800" b="0" i="0" dirty="0">
                <a:solidFill>
                  <a:srgbClr val="FF0000"/>
                </a:solidFill>
                <a:effectLst/>
                <a:latin typeface="-apple-system"/>
              </a:rPr>
              <a:t>.</a:t>
            </a:r>
          </a:p>
          <a:p>
            <a:r>
              <a:rPr lang="en-US" sz="800" b="0" i="0" dirty="0">
                <a:solidFill>
                  <a:srgbClr val="FF0000"/>
                </a:solidFill>
                <a:effectLst/>
                <a:latin typeface="-apple-system"/>
              </a:rPr>
              <a:t>(C): the </a:t>
            </a:r>
            <a:r>
              <a:rPr lang="en-US" sz="800" b="1" i="0" dirty="0">
                <a:solidFill>
                  <a:srgbClr val="FF0000"/>
                </a:solidFill>
                <a:effectLst/>
                <a:latin typeface="-apple-system"/>
              </a:rPr>
              <a:t>regularization parameter</a:t>
            </a:r>
            <a:r>
              <a:rPr lang="en-US" sz="800" b="0" i="0" dirty="0">
                <a:solidFill>
                  <a:srgbClr val="FF0000"/>
                </a:solidFill>
                <a:effectLst/>
                <a:latin typeface="-apple-system"/>
              </a:rPr>
              <a:t>, which controls the trade-off between minimizing the norm of the weight vector and minimizing the </a:t>
            </a:r>
            <a:r>
              <a:rPr lang="en-US" sz="800" b="1" i="0" dirty="0">
                <a:solidFill>
                  <a:srgbClr val="FF0000"/>
                </a:solidFill>
                <a:effectLst/>
                <a:latin typeface="-apple-system"/>
              </a:rPr>
              <a:t>hinge loss</a:t>
            </a:r>
            <a:r>
              <a:rPr lang="en-US" sz="800" b="0" i="0" dirty="0">
                <a:solidFill>
                  <a:srgbClr val="FF0000"/>
                </a:solidFill>
                <a:effectLst/>
                <a:latin typeface="-apple-system"/>
              </a:rPr>
              <a:t>. A larger (C) means more emphasis on minimizing the hinge loss, while a smaller (C) means more emphasis on minimizing the norm of the weight vector.</a:t>
            </a:r>
          </a:p>
          <a:p>
            <a:r>
              <a:rPr lang="en-US" sz="800" b="0" i="0" dirty="0">
                <a:solidFill>
                  <a:srgbClr val="FF0000"/>
                </a:solidFill>
                <a:effectLst/>
                <a:latin typeface="-apple-system"/>
              </a:rPr>
              <a:t>((</a:t>
            </a:r>
            <a:r>
              <a:rPr lang="en-US" sz="800" b="0" i="0" dirty="0" err="1">
                <a:solidFill>
                  <a:srgbClr val="FF0000"/>
                </a:solidFill>
                <a:effectLst/>
                <a:latin typeface="-apple-system"/>
              </a:rPr>
              <a:t>x_i</a:t>
            </a:r>
            <a:r>
              <a:rPr lang="en-US" sz="800" b="0" i="0" dirty="0">
                <a:solidFill>
                  <a:srgbClr val="FF0000"/>
                </a:solidFill>
                <a:effectLst/>
                <a:latin typeface="-apple-system"/>
              </a:rPr>
              <a:t>, </a:t>
            </a:r>
            <a:r>
              <a:rPr lang="en-US" sz="800" b="0" i="0" dirty="0" err="1">
                <a:solidFill>
                  <a:srgbClr val="FF0000"/>
                </a:solidFill>
                <a:effectLst/>
                <a:latin typeface="-apple-system"/>
              </a:rPr>
              <a:t>y_i</a:t>
            </a:r>
            <a:r>
              <a:rPr lang="en-US" sz="800" b="0" i="0" dirty="0">
                <a:solidFill>
                  <a:srgbClr val="FF0000"/>
                </a:solidFill>
                <a:effectLst/>
                <a:latin typeface="-apple-system"/>
              </a:rPr>
              <a:t>)): the </a:t>
            </a:r>
            <a:r>
              <a:rPr lang="en-US" sz="800" b="1" i="0" dirty="0">
                <a:solidFill>
                  <a:srgbClr val="FF0000"/>
                </a:solidFill>
                <a:effectLst/>
                <a:latin typeface="-apple-system"/>
              </a:rPr>
              <a:t>training data</a:t>
            </a:r>
            <a:r>
              <a:rPr lang="en-US" sz="800" b="0" i="0" dirty="0">
                <a:solidFill>
                  <a:srgbClr val="FF0000"/>
                </a:solidFill>
                <a:effectLst/>
                <a:latin typeface="-apple-system"/>
              </a:rPr>
              <a:t>, which consists of pairs of features and labels.</a:t>
            </a:r>
          </a:p>
          <a:p>
            <a:endParaRPr lang="en-US" sz="800" b="0" i="0" dirty="0">
              <a:solidFill>
                <a:srgbClr val="FF0000"/>
              </a:solidFill>
              <a:effectLst/>
              <a:latin typeface="-apple-system"/>
            </a:endParaRPr>
          </a:p>
          <a:p>
            <a:endParaRPr lang="en-US" sz="800" b="0" i="0" dirty="0">
              <a:solidFill>
                <a:srgbClr val="FF0000"/>
              </a:solidFill>
              <a:effectLst/>
              <a:latin typeface="-apple-system"/>
            </a:endParaRPr>
          </a:p>
          <a:p>
            <a:endParaRPr lang="en-US" sz="800" b="0" i="0" dirty="0">
              <a:solidFill>
                <a:srgbClr val="FF0000"/>
              </a:solidFill>
              <a:effectLst/>
              <a:latin typeface="-apple-system"/>
            </a:endParaRPr>
          </a:p>
          <a:p>
            <a:endParaRPr lang="en-US" sz="800" b="0" i="0" dirty="0">
              <a:solidFill>
                <a:srgbClr val="FF0000"/>
              </a:solidFill>
              <a:effectLst/>
              <a:latin typeface="-apple-system"/>
            </a:endParaRPr>
          </a:p>
          <a:p>
            <a:endParaRPr lang="en-US" sz="800" u="sng" dirty="0">
              <a:solidFill>
                <a:srgbClr val="FF0000"/>
              </a:solidFill>
            </a:endParaRPr>
          </a:p>
        </p:txBody>
      </p:sp>
      <p:sp>
        <p:nvSpPr>
          <p:cNvPr id="7" name="Text Placeholder 6">
            <a:extLst>
              <a:ext uri="{FF2B5EF4-FFF2-40B4-BE49-F238E27FC236}">
                <a16:creationId xmlns:a16="http://schemas.microsoft.com/office/drawing/2014/main" id="{5C48695D-AE2D-B044-F44D-549C8F32E45E}"/>
              </a:ext>
            </a:extLst>
          </p:cNvPr>
          <p:cNvSpPr>
            <a:spLocks noGrp="1"/>
          </p:cNvSpPr>
          <p:nvPr>
            <p:ph type="body" sz="quarter" idx="19"/>
          </p:nvPr>
        </p:nvSpPr>
        <p:spPr>
          <a:xfrm>
            <a:off x="6955185" y="3528827"/>
            <a:ext cx="3865534" cy="492025"/>
          </a:xfrm>
        </p:spPr>
        <p:txBody>
          <a:bodyPr/>
          <a:lstStyle/>
          <a:p>
            <a:r>
              <a:rPr lang="en-US" sz="900" b="0" i="0" dirty="0">
                <a:solidFill>
                  <a:srgbClr val="FFFF00"/>
                </a:solidFill>
                <a:effectLst/>
                <a:latin typeface="-apple-system"/>
              </a:rPr>
              <a:t>(\sum_{</a:t>
            </a:r>
            <a:r>
              <a:rPr lang="en-US" sz="900" b="0" i="0" dirty="0" err="1">
                <a:solidFill>
                  <a:srgbClr val="FFFF00"/>
                </a:solidFill>
                <a:effectLst/>
                <a:latin typeface="-apple-system"/>
              </a:rPr>
              <a:t>i</a:t>
            </a:r>
            <a:r>
              <a:rPr lang="en-US" sz="900" b="0" i="0" dirty="0">
                <a:solidFill>
                  <a:srgbClr val="FFFF00"/>
                </a:solidFill>
                <a:effectLst/>
                <a:latin typeface="-apple-system"/>
              </a:rPr>
              <a:t>=1}^n \max(0, 1 - </a:t>
            </a:r>
            <a:r>
              <a:rPr lang="en-US" sz="900" b="0" i="0" dirty="0" err="1">
                <a:solidFill>
                  <a:srgbClr val="FFFF00"/>
                </a:solidFill>
                <a:effectLst/>
                <a:latin typeface="-apple-system"/>
              </a:rPr>
              <a:t>y_i</a:t>
            </a:r>
            <a:r>
              <a:rPr lang="en-US" sz="900" b="0" i="0" dirty="0">
                <a:solidFill>
                  <a:srgbClr val="FFFF00"/>
                </a:solidFill>
                <a:effectLst/>
                <a:latin typeface="-apple-system"/>
              </a:rPr>
              <a:t> (</a:t>
            </a:r>
            <a:r>
              <a:rPr lang="en-US" sz="900" b="0" i="0" dirty="0" err="1">
                <a:solidFill>
                  <a:srgbClr val="FFFF00"/>
                </a:solidFill>
                <a:effectLst/>
                <a:latin typeface="-apple-system"/>
              </a:rPr>
              <a:t>w^T</a:t>
            </a:r>
            <a:r>
              <a:rPr lang="en-US" sz="900" b="0" i="0" dirty="0">
                <a:solidFill>
                  <a:srgbClr val="FFFF00"/>
                </a:solidFill>
                <a:effectLst/>
                <a:latin typeface="-apple-system"/>
              </a:rPr>
              <a:t> </a:t>
            </a:r>
            <a:r>
              <a:rPr lang="en-US" sz="900" b="0" i="0" dirty="0" err="1">
                <a:solidFill>
                  <a:srgbClr val="FFFF00"/>
                </a:solidFill>
                <a:effectLst/>
                <a:latin typeface="-apple-system"/>
              </a:rPr>
              <a:t>x_i</a:t>
            </a:r>
            <a:r>
              <a:rPr lang="en-US" sz="900" b="0" i="0" dirty="0">
                <a:solidFill>
                  <a:srgbClr val="FFFF00"/>
                </a:solidFill>
                <a:effectLst/>
                <a:latin typeface="-apple-system"/>
              </a:rPr>
              <a:t> + b))): </a:t>
            </a:r>
          </a:p>
          <a:p>
            <a:r>
              <a:rPr lang="en-US" sz="900" b="0" i="0" dirty="0">
                <a:solidFill>
                  <a:srgbClr val="FFFF00"/>
                </a:solidFill>
                <a:effectLst/>
                <a:latin typeface="-apple-system"/>
              </a:rPr>
              <a:t>the </a:t>
            </a:r>
            <a:r>
              <a:rPr lang="en-US" sz="900" b="1" i="0" dirty="0">
                <a:solidFill>
                  <a:srgbClr val="FFFF00"/>
                </a:solidFill>
                <a:effectLst/>
                <a:latin typeface="-apple-system"/>
              </a:rPr>
              <a:t>hinge loss</a:t>
            </a:r>
            <a:r>
              <a:rPr lang="en-US" sz="900" b="0" i="0" dirty="0">
                <a:solidFill>
                  <a:srgbClr val="FFFF00"/>
                </a:solidFill>
                <a:effectLst/>
                <a:latin typeface="-apple-system"/>
              </a:rPr>
              <a:t>, which measures how well the linear classifier fits the training data. It is zero if the data point (</a:t>
            </a:r>
            <a:r>
              <a:rPr lang="en-US" sz="900" b="0" i="0" dirty="0" err="1">
                <a:solidFill>
                  <a:srgbClr val="FFFF00"/>
                </a:solidFill>
                <a:effectLst/>
                <a:latin typeface="-apple-system"/>
              </a:rPr>
              <a:t>x_i</a:t>
            </a:r>
            <a:r>
              <a:rPr lang="en-US" sz="900" b="0" i="0" dirty="0">
                <a:solidFill>
                  <a:srgbClr val="FFFF00"/>
                </a:solidFill>
                <a:effectLst/>
                <a:latin typeface="-apple-system"/>
              </a:rPr>
              <a:t>) is correctly classified and on the correct side of the margin, and it increases linearly as the data point moves across the margin to the wrong side.</a:t>
            </a:r>
            <a:endParaRPr lang="en-US" sz="900" dirty="0">
              <a:solidFill>
                <a:srgbClr val="FFFF00"/>
              </a:solidFill>
              <a:latin typeface="-apple-system"/>
            </a:endParaRPr>
          </a:p>
          <a:p>
            <a:endParaRPr lang="en-US" sz="900" dirty="0">
              <a:solidFill>
                <a:srgbClr val="FFFF00"/>
              </a:solidFill>
            </a:endParaRPr>
          </a:p>
        </p:txBody>
      </p:sp>
      <p:sp>
        <p:nvSpPr>
          <p:cNvPr id="11" name="Text Placeholder 10">
            <a:extLst>
              <a:ext uri="{FF2B5EF4-FFF2-40B4-BE49-F238E27FC236}">
                <a16:creationId xmlns:a16="http://schemas.microsoft.com/office/drawing/2014/main" id="{EE31849D-3B61-4076-1441-7723668DAFA2}"/>
              </a:ext>
            </a:extLst>
          </p:cNvPr>
          <p:cNvSpPr>
            <a:spLocks noGrp="1"/>
          </p:cNvSpPr>
          <p:nvPr>
            <p:ph type="body" sz="quarter" idx="17"/>
          </p:nvPr>
        </p:nvSpPr>
        <p:spPr>
          <a:xfrm>
            <a:off x="3332392" y="5504416"/>
            <a:ext cx="3027979" cy="492025"/>
          </a:xfrm>
        </p:spPr>
        <p:txBody>
          <a:bodyPr/>
          <a:lstStyle/>
          <a:p>
            <a:r>
              <a:rPr lang="en-US" sz="2400" b="0" i="0" dirty="0">
                <a:solidFill>
                  <a:schemeClr val="bg1"/>
                </a:solidFill>
                <a:effectLst/>
                <a:latin typeface="Söhne"/>
              </a:rPr>
              <a:t>Conclusion</a:t>
            </a:r>
            <a:r>
              <a:rPr lang="en-US" b="0" i="0" dirty="0">
                <a:solidFill>
                  <a:schemeClr val="bg1"/>
                </a:solidFill>
                <a:effectLst/>
                <a:latin typeface="Söhne"/>
              </a:rPr>
              <a:t>:</a:t>
            </a:r>
            <a:endParaRPr lang="en-US" dirty="0">
              <a:solidFill>
                <a:schemeClr val="bg1"/>
              </a:solidFill>
            </a:endParaRPr>
          </a:p>
          <a:p>
            <a:endParaRPr lang="en-US" dirty="0">
              <a:solidFill>
                <a:schemeClr val="bg1"/>
              </a:solidFill>
            </a:endParaRPr>
          </a:p>
        </p:txBody>
      </p:sp>
      <p:sp>
        <p:nvSpPr>
          <p:cNvPr id="12" name="Text Placeholder 11">
            <a:extLst>
              <a:ext uri="{FF2B5EF4-FFF2-40B4-BE49-F238E27FC236}">
                <a16:creationId xmlns:a16="http://schemas.microsoft.com/office/drawing/2014/main" id="{432203AC-6690-5702-44C7-5ACDEDADEEE8}"/>
              </a:ext>
            </a:extLst>
          </p:cNvPr>
          <p:cNvSpPr>
            <a:spLocks noGrp="1"/>
          </p:cNvSpPr>
          <p:nvPr>
            <p:ph type="body" sz="quarter" idx="24"/>
          </p:nvPr>
        </p:nvSpPr>
        <p:spPr>
          <a:xfrm>
            <a:off x="2668086" y="5941931"/>
            <a:ext cx="7701147" cy="492025"/>
          </a:xfrm>
        </p:spPr>
        <p:txBody>
          <a:bodyPr/>
          <a:lstStyle/>
          <a:p>
            <a:pPr algn="l">
              <a:buFont typeface="Arial" panose="020B0604020202020204" pitchFamily="34" charset="0"/>
              <a:buChar char="•"/>
            </a:pPr>
            <a:r>
              <a:rPr lang="en-US" sz="800" b="0" i="0" dirty="0" err="1">
                <a:solidFill>
                  <a:srgbClr val="D1D5DB"/>
                </a:solidFill>
                <a:effectLst/>
                <a:latin typeface="Söhne"/>
              </a:rPr>
              <a:t>LinearSVC</a:t>
            </a:r>
            <a:r>
              <a:rPr lang="en-US" sz="800" b="0" i="0" dirty="0">
                <a:solidFill>
                  <a:srgbClr val="D1D5DB"/>
                </a:solidFill>
                <a:effectLst/>
                <a:latin typeface="Söhne"/>
              </a:rPr>
              <a:t> optimizes hyperplane parameters for effective classification.</a:t>
            </a:r>
          </a:p>
          <a:p>
            <a:pPr algn="l">
              <a:buFont typeface="Arial" panose="020B0604020202020204" pitchFamily="34" charset="0"/>
              <a:buChar char="•"/>
            </a:pPr>
            <a:r>
              <a:rPr lang="en-US" sz="800" b="0" i="0" dirty="0">
                <a:solidFill>
                  <a:srgbClr val="D1D5DB"/>
                </a:solidFill>
                <a:effectLst/>
                <a:latin typeface="Söhne"/>
              </a:rPr>
              <a:t>It maximizes the margin, achieving a robust decision boundary.</a:t>
            </a:r>
          </a:p>
          <a:p>
            <a:pPr algn="l">
              <a:buFont typeface="Arial" panose="020B0604020202020204" pitchFamily="34" charset="0"/>
              <a:buChar char="•"/>
            </a:pPr>
            <a:r>
              <a:rPr lang="en-US" sz="800" b="0" i="0" dirty="0" err="1">
                <a:solidFill>
                  <a:srgbClr val="D1D5DB"/>
                </a:solidFill>
                <a:effectLst/>
                <a:latin typeface="Söhne"/>
              </a:rPr>
              <a:t>LinearSVC's</a:t>
            </a:r>
            <a:r>
              <a:rPr lang="en-US" sz="800" b="0" i="0" dirty="0">
                <a:solidFill>
                  <a:srgbClr val="D1D5DB"/>
                </a:solidFill>
                <a:effectLst/>
                <a:latin typeface="Söhne"/>
              </a:rPr>
              <a:t> mathematical foundations ensure accurate predictions and generalization.</a:t>
            </a:r>
          </a:p>
        </p:txBody>
      </p:sp>
      <p:sp>
        <p:nvSpPr>
          <p:cNvPr id="13" name="Footer Placeholder 12">
            <a:extLst>
              <a:ext uri="{FF2B5EF4-FFF2-40B4-BE49-F238E27FC236}">
                <a16:creationId xmlns:a16="http://schemas.microsoft.com/office/drawing/2014/main" id="{4F7BAA34-24BD-8BEC-EE7C-1478D21165A1}"/>
              </a:ext>
            </a:extLst>
          </p:cNvPr>
          <p:cNvSpPr>
            <a:spLocks noGrp="1"/>
          </p:cNvSpPr>
          <p:nvPr>
            <p:ph type="ftr" sz="quarter" idx="3"/>
          </p:nvPr>
        </p:nvSpPr>
        <p:spPr/>
        <p:txBody>
          <a:bodyPr/>
          <a:lstStyle/>
          <a:p>
            <a:r>
              <a:rPr lang="en-US"/>
              <a:t>PRESENTATION TITLE</a:t>
            </a:r>
            <a:endParaRPr lang="en-US" dirty="0"/>
          </a:p>
        </p:txBody>
      </p:sp>
      <p:sp>
        <p:nvSpPr>
          <p:cNvPr id="14" name="Slide Number Placeholder 13">
            <a:extLst>
              <a:ext uri="{FF2B5EF4-FFF2-40B4-BE49-F238E27FC236}">
                <a16:creationId xmlns:a16="http://schemas.microsoft.com/office/drawing/2014/main" id="{54F4F556-5401-CE89-55A4-F8794D0885FC}"/>
              </a:ext>
            </a:extLst>
          </p:cNvPr>
          <p:cNvSpPr>
            <a:spLocks noGrp="1"/>
          </p:cNvSpPr>
          <p:nvPr>
            <p:ph type="sldNum" sz="quarter" idx="4"/>
          </p:nvPr>
        </p:nvSpPr>
        <p:spPr/>
        <p:txBody>
          <a:bodyPr/>
          <a:lstStyle/>
          <a:p>
            <a:pPr>
              <a:defRPr/>
            </a:pPr>
            <a:fld id="{8D1FC6F8-0BCD-47E9-9C64-690771D9C143}" type="slidenum">
              <a:rPr lang="en-US" smtClean="0"/>
              <a:pPr>
                <a:defRPr/>
              </a:pPr>
              <a:t>7</a:t>
            </a:fld>
            <a:endParaRPr lang="en-US" dirty="0"/>
          </a:p>
        </p:txBody>
      </p:sp>
      <p:sp>
        <p:nvSpPr>
          <p:cNvPr id="15" name="Date Placeholder 14">
            <a:extLst>
              <a:ext uri="{FF2B5EF4-FFF2-40B4-BE49-F238E27FC236}">
                <a16:creationId xmlns:a16="http://schemas.microsoft.com/office/drawing/2014/main" id="{2F3CDEE5-05F5-EEFF-C7E2-530B18BAAEDC}"/>
              </a:ext>
            </a:extLst>
          </p:cNvPr>
          <p:cNvSpPr>
            <a:spLocks noGrp="1"/>
          </p:cNvSpPr>
          <p:nvPr>
            <p:ph type="dt" sz="half" idx="2"/>
          </p:nvPr>
        </p:nvSpPr>
        <p:spPr/>
        <p:txBody>
          <a:bodyPr/>
          <a:lstStyle/>
          <a:p>
            <a:pPr>
              <a:defRPr/>
            </a:pPr>
            <a:r>
              <a:rPr lang="en-US" cap="all"/>
              <a:t>May 21, 20XX</a:t>
            </a:r>
            <a:endParaRPr lang="en-US" cap="all" dirty="0"/>
          </a:p>
        </p:txBody>
      </p:sp>
      <p:pic>
        <p:nvPicPr>
          <p:cNvPr id="17" name="Picture 16" descr="A black text on a white background&#10;&#10;Description automatically generated with low confidence">
            <a:extLst>
              <a:ext uri="{FF2B5EF4-FFF2-40B4-BE49-F238E27FC236}">
                <a16:creationId xmlns:a16="http://schemas.microsoft.com/office/drawing/2014/main" id="{6C75635B-6648-4B44-2B33-F511B0904611}"/>
              </a:ext>
            </a:extLst>
          </p:cNvPr>
          <p:cNvPicPr>
            <a:picLocks noChangeAspect="1"/>
          </p:cNvPicPr>
          <p:nvPr/>
        </p:nvPicPr>
        <p:blipFill>
          <a:blip r:embed="rId3"/>
          <a:stretch>
            <a:fillRect/>
          </a:stretch>
        </p:blipFill>
        <p:spPr>
          <a:xfrm>
            <a:off x="3754126" y="3575721"/>
            <a:ext cx="2184513" cy="398239"/>
          </a:xfrm>
          <a:prstGeom prst="rect">
            <a:avLst/>
          </a:prstGeom>
        </p:spPr>
      </p:pic>
    </p:spTree>
    <p:extLst>
      <p:ext uri="{BB962C8B-B14F-4D97-AF65-F5344CB8AC3E}">
        <p14:creationId xmlns:p14="http://schemas.microsoft.com/office/powerpoint/2010/main" val="2818085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96218" y="690802"/>
            <a:ext cx="4936277" cy="575890"/>
          </a:xfrm>
        </p:spPr>
        <p:txBody>
          <a:bodyPr/>
          <a:lstStyle/>
          <a:p>
            <a:r>
              <a:rPr lang="en-US" dirty="0"/>
              <a:t>Project Overview</a:t>
            </a:r>
          </a:p>
        </p:txBody>
      </p:sp>
      <p:pic>
        <p:nvPicPr>
          <p:cNvPr id="42" name="Picture Placeholder 41" descr="box icon">
            <a:extLst>
              <a:ext uri="{FF2B5EF4-FFF2-40B4-BE49-F238E27FC236}">
                <a16:creationId xmlns:a16="http://schemas.microsoft.com/office/drawing/2014/main" id="{7A0C5CE6-9CA6-4807-B23A-A4F89C0310D2}"/>
              </a:ext>
            </a:extLst>
          </p:cNvPr>
          <p:cNvPicPr>
            <a:picLocks noGrp="1" noChangeAspect="1"/>
          </p:cNvPicPr>
          <p:nvPr>
            <p:ph type="pic" sz="quarter" idx="26"/>
          </p:nvPr>
        </p:nvPicPr>
        <p:blipFill>
          <a:blip r:embed="rId2"/>
          <a:srcRect l="375" r="375"/>
          <a:stretch>
            <a:fillRect/>
          </a:stretch>
        </p:blipFill>
        <p:spPr>
          <a:xfrm>
            <a:off x="3195996" y="1607325"/>
            <a:ext cx="603504" cy="603504"/>
          </a:xfrm>
          <a:prstGeom prst="rect">
            <a:avLst/>
          </a:prstGeom>
        </p:spPr>
      </p:pic>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3140436" y="2159975"/>
            <a:ext cx="3008631" cy="348162"/>
          </a:xfrm>
        </p:spPr>
        <p:txBody>
          <a:bodyPr/>
          <a:lstStyle/>
          <a:p>
            <a:r>
              <a:rPr lang="en-US" dirty="0"/>
              <a:t>Unique</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3140436" y="2312461"/>
            <a:ext cx="3766399" cy="636682"/>
          </a:xfrm>
        </p:spPr>
        <p:txBody>
          <a:bodyPr/>
          <a:lstStyle/>
          <a:p>
            <a:pPr algn="l"/>
            <a:r>
              <a:rPr lang="en-US" sz="1200" b="0" i="0" dirty="0">
                <a:effectLst/>
                <a:latin typeface="-apple-system"/>
              </a:rPr>
              <a:t>Our project is unique because it uses a combination of natural language processing, machine learning, and web scraping to provide comprehensive and accurate results. It can analyze any text from </a:t>
            </a:r>
            <a:r>
              <a:rPr lang="en-US" sz="1200" dirty="0">
                <a:latin typeface="-apple-system"/>
              </a:rPr>
              <a:t>the best</a:t>
            </a:r>
            <a:r>
              <a:rPr lang="en-US" sz="1200" b="0" i="0" dirty="0">
                <a:effectLst/>
                <a:latin typeface="-apple-system"/>
              </a:rPr>
              <a:t> source and give you insights into the emotions and opinions of the writer.</a:t>
            </a:r>
          </a:p>
        </p:txBody>
      </p:sp>
      <p:pic>
        <p:nvPicPr>
          <p:cNvPr id="43" name="Picture Placeholder 42" descr="market icon">
            <a:extLst>
              <a:ext uri="{FF2B5EF4-FFF2-40B4-BE49-F238E27FC236}">
                <a16:creationId xmlns:a16="http://schemas.microsoft.com/office/drawing/2014/main" id="{68703471-66FD-4701-B79F-C054E717F50D}"/>
              </a:ext>
            </a:extLst>
          </p:cNvPr>
          <p:cNvPicPr>
            <a:picLocks noGrp="1" noChangeAspect="1"/>
          </p:cNvPicPr>
          <p:nvPr>
            <p:ph type="pic" sz="quarter" idx="27"/>
          </p:nvPr>
        </p:nvPicPr>
        <p:blipFill>
          <a:blip r:embed="rId3"/>
          <a:srcRect/>
          <a:stretch>
            <a:fillRect/>
          </a:stretch>
        </p:blipFill>
        <p:spPr>
          <a:xfrm>
            <a:off x="7812815" y="1567116"/>
            <a:ext cx="603504" cy="603504"/>
          </a:xfrm>
          <a:prstGeom prst="rect">
            <a:avLst/>
          </a:prstGeom>
        </p:spPr>
      </p:pic>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7790831" y="2118081"/>
            <a:ext cx="3008631" cy="348162"/>
          </a:xfrm>
        </p:spPr>
        <p:txBody>
          <a:bodyPr/>
          <a:lstStyle/>
          <a:p>
            <a:r>
              <a:rPr lang="en-US" dirty="0"/>
              <a:t>First to market</a:t>
            </a:r>
          </a:p>
        </p:txBody>
      </p:sp>
      <p:sp>
        <p:nvSpPr>
          <p:cNvPr id="96" name="Text Placeholder 95">
            <a:extLst>
              <a:ext uri="{FF2B5EF4-FFF2-40B4-BE49-F238E27FC236}">
                <a16:creationId xmlns:a16="http://schemas.microsoft.com/office/drawing/2014/main" id="{CDBDA856-8CC1-449E-B621-022F99358F0B}"/>
              </a:ext>
            </a:extLst>
          </p:cNvPr>
          <p:cNvSpPr>
            <a:spLocks noGrp="1"/>
          </p:cNvSpPr>
          <p:nvPr>
            <p:ph type="body" sz="quarter" idx="20"/>
          </p:nvPr>
        </p:nvSpPr>
        <p:spPr>
          <a:xfrm>
            <a:off x="7793418" y="2266661"/>
            <a:ext cx="3979159" cy="636682"/>
          </a:xfrm>
        </p:spPr>
        <p:txBody>
          <a:bodyPr/>
          <a:lstStyle/>
          <a:p>
            <a:r>
              <a:rPr lang="en-US" sz="1200" b="0" i="0" dirty="0">
                <a:effectLst/>
                <a:latin typeface="-apple-system"/>
              </a:rPr>
              <a:t>Our sentiment analysis project is the first to market because it offers a user-friendly and convenient website that allows you to search and compare products from Amazon and eBay based on their reviews and ratings you cannot find it anywhere else than here. It can also help you find the best product or option for you.</a:t>
            </a:r>
            <a:endParaRPr lang="en-ZA" sz="1200" dirty="0"/>
          </a:p>
        </p:txBody>
      </p:sp>
      <p:pic>
        <p:nvPicPr>
          <p:cNvPr id="45" name="Picture Placeholder 44" descr="clipboard with check list icon">
            <a:extLst>
              <a:ext uri="{FF2B5EF4-FFF2-40B4-BE49-F238E27FC236}">
                <a16:creationId xmlns:a16="http://schemas.microsoft.com/office/drawing/2014/main" id="{C8D7F118-FF46-4EA6-8CB0-7A7F32EA9B67}"/>
              </a:ext>
            </a:extLst>
          </p:cNvPr>
          <p:cNvPicPr>
            <a:picLocks noGrp="1" noChangeAspect="1"/>
          </p:cNvPicPr>
          <p:nvPr>
            <p:ph type="pic" sz="quarter" idx="28"/>
          </p:nvPr>
        </p:nvPicPr>
        <p:blipFill>
          <a:blip r:embed="rId4"/>
          <a:srcRect l="375" r="375"/>
          <a:stretch>
            <a:fillRect/>
          </a:stretch>
        </p:blipFill>
        <p:spPr>
          <a:xfrm>
            <a:off x="3140434" y="4224763"/>
            <a:ext cx="603504" cy="603504"/>
          </a:xfrm>
          <a:prstGeom prst="rect">
            <a:avLst/>
          </a:prstGeom>
        </p:spPr>
      </p:pic>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3140434" y="4799443"/>
            <a:ext cx="3008631" cy="348162"/>
          </a:xfrm>
        </p:spPr>
        <p:txBody>
          <a:bodyPr/>
          <a:lstStyle/>
          <a:p>
            <a:r>
              <a:rPr lang="en-US" dirty="0"/>
              <a:t>Tested</a:t>
            </a:r>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3140434" y="5030974"/>
            <a:ext cx="3973876" cy="636682"/>
          </a:xfrm>
        </p:spPr>
        <p:txBody>
          <a:bodyPr/>
          <a:lstStyle/>
          <a:p>
            <a:r>
              <a:rPr lang="en-US" sz="1200" b="0" i="0" dirty="0">
                <a:effectLst/>
                <a:latin typeface="-apple-system"/>
              </a:rPr>
              <a:t>We conducted testing with college students in the area who used our sentiment analysis project and gave us positive feedback and suggestions. We also benchmarked our project against other sentiment analysis tools and showed superior performance and accuracy.</a:t>
            </a:r>
            <a:endParaRPr lang="en-ZA" sz="1200" dirty="0"/>
          </a:p>
        </p:txBody>
      </p:sp>
      <p:pic>
        <p:nvPicPr>
          <p:cNvPr id="44" name="Picture Placeholder 43" descr="two people talking icon">
            <a:extLst>
              <a:ext uri="{FF2B5EF4-FFF2-40B4-BE49-F238E27FC236}">
                <a16:creationId xmlns:a16="http://schemas.microsoft.com/office/drawing/2014/main" id="{32FDE888-33A7-493E-A23F-0EAAB9E10952}"/>
              </a:ext>
            </a:extLst>
          </p:cNvPr>
          <p:cNvPicPr>
            <a:picLocks noGrp="1" noChangeAspect="1"/>
          </p:cNvPicPr>
          <p:nvPr>
            <p:ph type="pic" sz="quarter" idx="29"/>
          </p:nvPr>
        </p:nvPicPr>
        <p:blipFill>
          <a:blip r:embed="rId5"/>
          <a:srcRect t="131" b="131"/>
          <a:stretch>
            <a:fillRect/>
          </a:stretch>
        </p:blipFill>
        <p:spPr>
          <a:xfrm>
            <a:off x="7780157" y="4171241"/>
            <a:ext cx="603504" cy="603504"/>
          </a:xfrm>
          <a:prstGeom prst="rect">
            <a:avLst/>
          </a:prstGeom>
        </p:spPr>
      </p:pic>
      <p:sp>
        <p:nvSpPr>
          <p:cNvPr id="101" name="Text Placeholder 100">
            <a:extLst>
              <a:ext uri="{FF2B5EF4-FFF2-40B4-BE49-F238E27FC236}">
                <a16:creationId xmlns:a16="http://schemas.microsoft.com/office/drawing/2014/main" id="{9B8F2F1C-23A5-48F0-83ED-64D9A8A3E43E}"/>
              </a:ext>
            </a:extLst>
          </p:cNvPr>
          <p:cNvSpPr>
            <a:spLocks noGrp="1"/>
          </p:cNvSpPr>
          <p:nvPr>
            <p:ph type="body" sz="quarter" idx="25"/>
          </p:nvPr>
        </p:nvSpPr>
        <p:spPr>
          <a:xfrm>
            <a:off x="7763387" y="4774745"/>
            <a:ext cx="3008631" cy="348162"/>
          </a:xfrm>
        </p:spPr>
        <p:txBody>
          <a:bodyPr/>
          <a:lstStyle/>
          <a:p>
            <a:r>
              <a:rPr lang="en-US" dirty="0"/>
              <a:t>Authentic</a:t>
            </a:r>
          </a:p>
        </p:txBody>
      </p:sp>
      <p:sp>
        <p:nvSpPr>
          <p:cNvPr id="100" name="Text Placeholder 99">
            <a:extLst>
              <a:ext uri="{FF2B5EF4-FFF2-40B4-BE49-F238E27FC236}">
                <a16:creationId xmlns:a16="http://schemas.microsoft.com/office/drawing/2014/main" id="{16B8F8D8-59B2-406F-94E0-04DFD90B8D0C}"/>
              </a:ext>
            </a:extLst>
          </p:cNvPr>
          <p:cNvSpPr>
            <a:spLocks noGrp="1"/>
          </p:cNvSpPr>
          <p:nvPr>
            <p:ph type="body" sz="quarter" idx="24"/>
          </p:nvPr>
        </p:nvSpPr>
        <p:spPr>
          <a:xfrm>
            <a:off x="7763387" y="5030974"/>
            <a:ext cx="4118917" cy="636682"/>
          </a:xfrm>
        </p:spPr>
        <p:txBody>
          <a:bodyPr/>
          <a:lstStyle/>
          <a:p>
            <a:pPr algn="l"/>
            <a:r>
              <a:rPr lang="en-US" sz="1200" b="0" i="0" dirty="0">
                <a:effectLst/>
                <a:latin typeface="-apple-system"/>
              </a:rPr>
              <a:t>Our project is authentic because it reflects our passion and enthusiasm for artificial intelligence and its applications. We are two partners who are crazy about AI and its amazing potential to solve problems and improve lives. We created this project to share our knowledge and skills with others and to help them make better decisions.</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8</a:t>
            </a:fld>
            <a:endParaRPr lang="en-US" dirty="0"/>
          </a:p>
        </p:txBody>
      </p:sp>
    </p:spTree>
    <p:extLst>
      <p:ext uri="{BB962C8B-B14F-4D97-AF65-F5344CB8AC3E}">
        <p14:creationId xmlns:p14="http://schemas.microsoft.com/office/powerpoint/2010/main" val="1968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a:xfrm>
            <a:off x="5425439" y="1840675"/>
            <a:ext cx="6010499" cy="3257417"/>
          </a:xfrm>
        </p:spPr>
        <p:txBody>
          <a:bodyPr/>
          <a:lstStyle/>
          <a:p>
            <a:pPr algn="l"/>
            <a:r>
              <a:rPr lang="en-US" b="0" i="0" dirty="0">
                <a:solidFill>
                  <a:schemeClr val="bg1"/>
                </a:solidFill>
                <a:effectLst/>
              </a:rPr>
              <a:t>Why we decided to pursue this project</a:t>
            </a:r>
          </a:p>
        </p:txBody>
      </p:sp>
    </p:spTree>
    <p:extLst>
      <p:ext uri="{BB962C8B-B14F-4D97-AF65-F5344CB8AC3E}">
        <p14:creationId xmlns:p14="http://schemas.microsoft.com/office/powerpoint/2010/main" val="3716496139"/>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2.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522</TotalTime>
  <Words>1289</Words>
  <Application>Microsoft Office PowerPoint</Application>
  <PresentationFormat>Widescreen</PresentationFormat>
  <Paragraphs>115</Paragraphs>
  <Slides>11</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-apple-system</vt:lpstr>
      <vt:lpstr>Arial</vt:lpstr>
      <vt:lpstr>Calibri</vt:lpstr>
      <vt:lpstr>Century Gothic Bold</vt:lpstr>
      <vt:lpstr>Courier New</vt:lpstr>
      <vt:lpstr>Daytona Pro Light</vt:lpstr>
      <vt:lpstr>Söhne</vt:lpstr>
      <vt:lpstr>Office Theme</vt:lpstr>
      <vt:lpstr>NEURASENT</vt:lpstr>
      <vt:lpstr>About Us</vt:lpstr>
      <vt:lpstr>The Challenges That You Will Overcome with Our Solution</vt:lpstr>
      <vt:lpstr>Our Solutions</vt:lpstr>
      <vt:lpstr>LinearSVC: Understanding the Math Behind Linear Support Vector Classifier</vt:lpstr>
      <vt:lpstr>LinearSVC: Understanding the Math Behind Linear Support Vector Classifier</vt:lpstr>
      <vt:lpstr>Math behind it Optimization Process: </vt:lpstr>
      <vt:lpstr>Project Overview</vt:lpstr>
      <vt:lpstr>Why we decided to pursue this project</vt:lpstr>
      <vt:lpstr>Business Motivation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NEURASENT</dc:title>
  <dc:creator>Elio Khawand</dc:creator>
  <cp:lastModifiedBy>Elio Khawand</cp:lastModifiedBy>
  <cp:revision>20</cp:revision>
  <dcterms:created xsi:type="dcterms:W3CDTF">2023-06-20T17:46:55Z</dcterms:created>
  <dcterms:modified xsi:type="dcterms:W3CDTF">2023-06-27T08:55:29Z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